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5" r:id="rId5"/>
    <p:sldId id="258" r:id="rId6"/>
    <p:sldId id="266" r:id="rId7"/>
    <p:sldId id="259" r:id="rId8"/>
    <p:sldId id="267" r:id="rId9"/>
    <p:sldId id="260" r:id="rId10"/>
    <p:sldId id="268" r:id="rId11"/>
    <p:sldId id="261" r:id="rId12"/>
    <p:sldId id="269" r:id="rId13"/>
    <p:sldId id="262" r:id="rId14"/>
    <p:sldId id="270" r:id="rId15"/>
    <p:sldId id="263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D721-8556-420E-9B95-C0778769C76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5D1B-8C59-4CAD-9D34-0EEB2315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1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D721-8556-420E-9B95-C0778769C76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5D1B-8C59-4CAD-9D34-0EEB2315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6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D721-8556-420E-9B95-C0778769C76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5D1B-8C59-4CAD-9D34-0EEB2315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28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D721-8556-420E-9B95-C0778769C76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5D1B-8C59-4CAD-9D34-0EEB2315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15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D721-8556-420E-9B95-C0778769C76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5D1B-8C59-4CAD-9D34-0EEB2315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9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D721-8556-420E-9B95-C0778769C76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5D1B-8C59-4CAD-9D34-0EEB2315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2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D721-8556-420E-9B95-C0778769C76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5D1B-8C59-4CAD-9D34-0EEB2315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9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D721-8556-420E-9B95-C0778769C76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5D1B-8C59-4CAD-9D34-0EEB2315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3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D721-8556-420E-9B95-C0778769C76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5D1B-8C59-4CAD-9D34-0EEB2315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7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D721-8556-420E-9B95-C0778769C76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5D1B-8C59-4CAD-9D34-0EEB2315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7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3D721-8556-420E-9B95-C0778769C76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5D1B-8C59-4CAD-9D34-0EEB2315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8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3D721-8556-420E-9B95-C0778769C76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95D1B-8C59-4CAD-9D34-0EEB23153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8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png"/><Relationship Id="rId4" Type="http://schemas.openxmlformats.org/officeDocument/2006/relationships/hyperlink" Target="http://www.youtube.com/watch?v=73PW56YHvXs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hyperlink" Target="http://www.online-stopwatch.com/full-screen-stopwatch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19200"/>
            <a:ext cx="8686800" cy="5334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1. Take out a sheet of notebook paper</a:t>
            </a:r>
            <a:br>
              <a:rPr lang="en-US" dirty="0" smtClean="0"/>
            </a:br>
            <a:r>
              <a:rPr lang="en-US" dirty="0" smtClean="0"/>
              <a:t>2. Put your name, date, and hour in the top right hand corner</a:t>
            </a:r>
            <a:br>
              <a:rPr lang="en-US" dirty="0" smtClean="0"/>
            </a:br>
            <a:r>
              <a:rPr lang="en-US" dirty="0" smtClean="0"/>
              <a:t>3. Put all notes and other materials away!</a:t>
            </a:r>
            <a:br>
              <a:rPr lang="en-US" dirty="0" smtClean="0"/>
            </a:br>
            <a:r>
              <a:rPr lang="en-US" dirty="0" smtClean="0"/>
              <a:t>4. This is a practice quiz – see how you do from your experience in class yesterday!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5138" y="228600"/>
            <a:ext cx="7772400" cy="1120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Scientific Inquiry: Warm-Up #1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229348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3733800"/>
          </a:xfrm>
        </p:spPr>
        <p:txBody>
          <a:bodyPr>
            <a:noAutofit/>
          </a:bodyPr>
          <a:lstStyle/>
          <a:p>
            <a:r>
              <a:rPr lang="en-US" sz="7200" dirty="0" smtClean="0"/>
              <a:t>Define a “problem”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35892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05000"/>
            <a:ext cx="5324475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</a:t>
            </a:r>
            <a:r>
              <a:rPr lang="en-US" b="1" u="sng" dirty="0"/>
              <a:t>purpose</a:t>
            </a:r>
            <a:r>
              <a:rPr lang="en-US" dirty="0"/>
              <a:t> of the experiment</a:t>
            </a:r>
          </a:p>
          <a:p>
            <a:pPr lvl="1"/>
            <a:r>
              <a:rPr lang="en-US" dirty="0"/>
              <a:t>the question the scientist is trying to answer </a:t>
            </a:r>
          </a:p>
          <a:p>
            <a:pPr lvl="1"/>
            <a:r>
              <a:rPr lang="en-US" b="1" u="sng" dirty="0"/>
              <a:t>3 characteristics: specific, testable, in the form of a question</a:t>
            </a:r>
            <a:endParaRPr lang="en-US" dirty="0"/>
          </a:p>
          <a:p>
            <a:pPr lvl="1"/>
            <a:r>
              <a:rPr lang="en-US" b="1" u="sng" dirty="0"/>
              <a:t>Specific</a:t>
            </a:r>
            <a:r>
              <a:rPr lang="en-US" dirty="0"/>
              <a:t>: specific enough that you can find an answer</a:t>
            </a:r>
          </a:p>
          <a:p>
            <a:pPr lvl="1"/>
            <a:r>
              <a:rPr lang="en-US" b="1" u="sng" dirty="0"/>
              <a:t>Testable</a:t>
            </a:r>
            <a:r>
              <a:rPr lang="en-US" dirty="0"/>
              <a:t>: ability to conduct a valid and reliable experiment to find the answer</a:t>
            </a:r>
          </a:p>
          <a:p>
            <a:pPr lvl="1"/>
            <a:r>
              <a:rPr lang="en-US" b="1" u="sng" dirty="0"/>
              <a:t>Form of a question</a:t>
            </a:r>
            <a:r>
              <a:rPr lang="en-US" dirty="0"/>
              <a:t>: written as a question that can be </a:t>
            </a:r>
            <a:r>
              <a:rPr lang="en-US" dirty="0" smtClean="0"/>
              <a:t>answered</a:t>
            </a:r>
          </a:p>
          <a:p>
            <a:pPr lvl="1"/>
            <a:r>
              <a:rPr lang="en-US" b="1" dirty="0" smtClean="0"/>
              <a:t>Example: How does the amount of light affect plant growth?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Problem </a:t>
            </a:r>
            <a:endParaRPr lang="en-US" b="1" u="sng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75" y="1457325"/>
            <a:ext cx="3286125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950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3733800"/>
          </a:xfrm>
        </p:spPr>
        <p:txBody>
          <a:bodyPr>
            <a:noAutofit/>
          </a:bodyPr>
          <a:lstStyle/>
          <a:p>
            <a:r>
              <a:rPr lang="en-US" sz="7200" dirty="0" smtClean="0"/>
              <a:t>Define a “hypothesis”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35892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71800" y="1981200"/>
            <a:ext cx="60960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answers the problem </a:t>
            </a:r>
            <a:r>
              <a:rPr lang="en-US" b="1" dirty="0" smtClean="0"/>
              <a:t>question</a:t>
            </a:r>
          </a:p>
          <a:p>
            <a:r>
              <a:rPr lang="en-US" b="1" dirty="0" smtClean="0"/>
              <a:t>a prediction or a </a:t>
            </a:r>
            <a:r>
              <a:rPr lang="en-US" b="1" dirty="0"/>
              <a:t>statement of the expected outcome of an </a:t>
            </a:r>
            <a:r>
              <a:rPr lang="en-US" b="1" dirty="0" smtClean="0"/>
              <a:t>experiment</a:t>
            </a:r>
            <a:endParaRPr lang="en-US" b="1" dirty="0"/>
          </a:p>
          <a:p>
            <a:pPr lvl="1"/>
            <a:r>
              <a:rPr lang="en-US" dirty="0"/>
              <a:t>Written as: If </a:t>
            </a:r>
            <a:r>
              <a:rPr lang="en-US" u="sng" dirty="0"/>
              <a:t>(the independent variable)</a:t>
            </a:r>
            <a:r>
              <a:rPr lang="en-US" dirty="0"/>
              <a:t>, then </a:t>
            </a:r>
            <a:r>
              <a:rPr lang="en-US" u="sng" dirty="0"/>
              <a:t>(the dependent variable)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b="1" smtClean="0"/>
              <a:t>If </a:t>
            </a:r>
            <a:r>
              <a:rPr lang="en-US" b="1" u="sng" dirty="0"/>
              <a:t>IV</a:t>
            </a:r>
            <a:r>
              <a:rPr lang="en-US" b="1" dirty="0"/>
              <a:t>, then </a:t>
            </a:r>
            <a:r>
              <a:rPr lang="en-US" b="1" u="sng" dirty="0"/>
              <a:t>DV</a:t>
            </a:r>
            <a:r>
              <a:rPr lang="en-US" b="1" dirty="0"/>
              <a:t>. </a:t>
            </a:r>
            <a:endParaRPr lang="en-US" sz="3000" b="1" dirty="0"/>
          </a:p>
          <a:p>
            <a:pPr lvl="1"/>
            <a:r>
              <a:rPr lang="en-US" b="1" u="sng" dirty="0"/>
              <a:t>OR</a:t>
            </a:r>
            <a:r>
              <a:rPr lang="en-US" dirty="0"/>
              <a:t> If the </a:t>
            </a:r>
            <a:r>
              <a:rPr lang="en-US" u="sng" dirty="0"/>
              <a:t>(IV)</a:t>
            </a:r>
            <a:r>
              <a:rPr lang="en-US" dirty="0"/>
              <a:t> is/are </a:t>
            </a:r>
            <a:r>
              <a:rPr lang="en-US" u="sng" dirty="0"/>
              <a:t>(HOW CHANGED</a:t>
            </a:r>
            <a:r>
              <a:rPr lang="en-US" u="sng" dirty="0" smtClean="0"/>
              <a:t>)</a:t>
            </a:r>
            <a:r>
              <a:rPr lang="en-US" dirty="0" smtClean="0"/>
              <a:t>, then </a:t>
            </a:r>
            <a:r>
              <a:rPr lang="en-US" dirty="0"/>
              <a:t>the </a:t>
            </a:r>
            <a:r>
              <a:rPr lang="en-US" u="sng" dirty="0"/>
              <a:t>(DV)</a:t>
            </a:r>
            <a:r>
              <a:rPr lang="en-US" dirty="0"/>
              <a:t> will </a:t>
            </a:r>
            <a:r>
              <a:rPr lang="en-US" u="sng" dirty="0"/>
              <a:t>(YOUR PREDICTION)</a:t>
            </a:r>
            <a:r>
              <a:rPr lang="en-US" dirty="0"/>
              <a:t>.</a:t>
            </a:r>
            <a:endParaRPr lang="en-US" sz="3000" dirty="0"/>
          </a:p>
          <a:p>
            <a:pPr lvl="1"/>
            <a:r>
              <a:rPr lang="en-US" dirty="0"/>
              <a:t>It answers the question: “How will changing your independent variable affect your dependent variable</a:t>
            </a:r>
            <a:r>
              <a:rPr lang="en-US" dirty="0" smtClean="0"/>
              <a:t>?”</a:t>
            </a:r>
          </a:p>
          <a:p>
            <a:pPr lvl="1"/>
            <a:r>
              <a:rPr lang="en-US" b="1" dirty="0" smtClean="0"/>
              <a:t>Example: If the amount of light increases, then the plants will grow taller.</a:t>
            </a:r>
          </a:p>
          <a:p>
            <a:pPr lvl="1"/>
            <a:endParaRPr lang="en-US" sz="3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Hypothesis</a:t>
            </a:r>
            <a:endParaRPr lang="en-US" b="1" u="sng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30222"/>
            <a:ext cx="2463800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71" y="3695700"/>
            <a:ext cx="3140329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959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9600"/>
            <a:ext cx="8915400" cy="5715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If you had to give a title to an experiment or a graph, knowing that both the IV and the DV would have to be included, what form would the title take?</a:t>
            </a: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b="1" u="sng" dirty="0" smtClean="0"/>
              <a:t>In other words: </a:t>
            </a: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5000" dirty="0" smtClean="0"/>
              <a:t>How do you write the title for an experiment?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635892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86799" cy="563880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The </a:t>
            </a:r>
            <a:r>
              <a:rPr lang="en-US" sz="3200" dirty="0" smtClean="0"/>
              <a:t>Effect of the ________ on the ________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		  (IV)			    (DV)</a:t>
            </a:r>
          </a:p>
          <a:p>
            <a:pPr marL="0" indent="0">
              <a:buNone/>
            </a:pPr>
            <a:endParaRPr lang="en-US" sz="2700" dirty="0"/>
          </a:p>
          <a:p>
            <a:r>
              <a:rPr lang="en-US" sz="3200" dirty="0" smtClean="0"/>
              <a:t>Capitalize all essential words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(not words like: on, the, of, for, etc.)</a:t>
            </a:r>
          </a:p>
          <a:p>
            <a:pPr marL="0" indent="0">
              <a:buNone/>
            </a:pPr>
            <a:endParaRPr lang="en-US" sz="2700" dirty="0"/>
          </a:p>
          <a:p>
            <a:r>
              <a:rPr lang="en-US" sz="3200" dirty="0" smtClean="0"/>
              <a:t>Example: The Effect of the Amount of Light on the Plant Growth</a:t>
            </a:r>
          </a:p>
          <a:p>
            <a:pPr marL="0" indent="0">
              <a:buNone/>
            </a:pPr>
            <a:endParaRPr lang="en-US" sz="2700" dirty="0" smtClean="0"/>
          </a:p>
          <a:p>
            <a:r>
              <a:rPr lang="en-US" sz="3200" dirty="0" smtClean="0"/>
              <a:t>This title is used at the top of a lab report, at the top of a data table, at the top of a </a:t>
            </a:r>
            <a:r>
              <a:rPr lang="en-US" sz="3200" dirty="0" smtClean="0"/>
              <a:t>graph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200" b="1" i="1" dirty="0" smtClean="0"/>
              <a:t>Make sure that you include this on your vocabulary chart!!!</a:t>
            </a:r>
            <a:endParaRPr lang="en-US" sz="32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56263" cy="1054250"/>
          </a:xfrm>
        </p:spPr>
        <p:txBody>
          <a:bodyPr/>
          <a:lstStyle/>
          <a:p>
            <a:r>
              <a:rPr lang="en-US" b="1" u="sng" dirty="0" smtClean="0"/>
              <a:t>Title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246548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So, let’s put it all together…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Write up the experiment performed by the scientists in this Shark Week video clip. </a:t>
            </a:r>
            <a:endParaRPr lang="en-US" dirty="0"/>
          </a:p>
          <a:p>
            <a:pPr marL="0" indent="0" algn="ctr">
              <a:buNone/>
            </a:pPr>
            <a:r>
              <a:rPr lang="en-US" sz="2400" b="1" i="1" dirty="0" smtClean="0"/>
              <a:t>(Yes, some of you completed this yesterday, and yes, inquiry is used in the real world – for real).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 smtClean="0"/>
              <a:t>Be sure to include: </a:t>
            </a:r>
          </a:p>
          <a:p>
            <a:pPr algn="ctr"/>
            <a:r>
              <a:rPr lang="en-US" dirty="0" smtClean="0"/>
              <a:t>IV</a:t>
            </a:r>
          </a:p>
          <a:p>
            <a:pPr algn="ctr"/>
            <a:r>
              <a:rPr lang="en-US" dirty="0" smtClean="0"/>
              <a:t>DV</a:t>
            </a:r>
          </a:p>
          <a:p>
            <a:pPr algn="ctr"/>
            <a:r>
              <a:rPr lang="en-US" dirty="0" smtClean="0"/>
              <a:t>Constant</a:t>
            </a:r>
          </a:p>
          <a:p>
            <a:pPr algn="ctr"/>
            <a:r>
              <a:rPr lang="en-US" dirty="0" smtClean="0"/>
              <a:t>Problem</a:t>
            </a:r>
          </a:p>
          <a:p>
            <a:pPr algn="ctr"/>
            <a:r>
              <a:rPr lang="en-US" dirty="0" smtClean="0"/>
              <a:t>Hypothesis</a:t>
            </a:r>
          </a:p>
          <a:p>
            <a:pPr algn="ctr"/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690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4"/>
          </p:cNvPr>
          <p:cNvSpPr txBox="1"/>
          <p:nvPr/>
        </p:nvSpPr>
        <p:spPr>
          <a:xfrm>
            <a:off x="1143000" y="3048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hlinkClick r:id="rId4"/>
              </a:rPr>
              <a:t>Shark Week Video Clip (2:38)</a:t>
            </a:r>
            <a:endParaRPr lang="en-US" sz="3600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7" name="ShockwaveFlash1" r:id="rId2" imgW="8228571" imgH="5792008"/>
        </mc:Choice>
        <mc:Fallback>
          <p:control name="ShockwaveFlash1" r:id="rId2" imgW="8228571" imgH="5792008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" y="914400"/>
                  <a:ext cx="8229600" cy="57912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022287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b="1" u="sng" dirty="0" smtClean="0"/>
              <a:t>Shark Week Video Clip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IV = human vulnerability (how vulnerable a human appears)</a:t>
            </a:r>
          </a:p>
          <a:p>
            <a:r>
              <a:rPr lang="en-US" dirty="0" smtClean="0"/>
              <a:t>DV = shark behavior (whether or not the sharks attack)</a:t>
            </a:r>
          </a:p>
          <a:p>
            <a:r>
              <a:rPr lang="en-US" dirty="0" smtClean="0"/>
              <a:t>Constants = location of the experiment, how the diver is dressed, </a:t>
            </a:r>
          </a:p>
          <a:p>
            <a:r>
              <a:rPr lang="en-US" dirty="0" smtClean="0"/>
              <a:t>Problem = Is it possible that a fish can sense vulnerability in a human? </a:t>
            </a:r>
          </a:p>
          <a:p>
            <a:r>
              <a:rPr lang="en-US" dirty="0" smtClean="0"/>
              <a:t>Hypothesis = If a human is in a vulnerable position, then a shark will attack because it believes it will get an easy meal.</a:t>
            </a:r>
          </a:p>
          <a:p>
            <a:r>
              <a:rPr lang="en-US" dirty="0" smtClean="0"/>
              <a:t>Title = The Effect of Human Vulnerability on the Shark’s Behavior (Likelihood of a Shark Attack).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862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Stations Directions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Title your paper “Inquiry Stations”</a:t>
            </a:r>
          </a:p>
          <a:p>
            <a:r>
              <a:rPr lang="en-US" dirty="0" smtClean="0"/>
              <a:t>There are 5 stations (4 minutes to complete it and 1 minute to check answers)</a:t>
            </a:r>
          </a:p>
          <a:p>
            <a:r>
              <a:rPr lang="en-US" dirty="0" smtClean="0"/>
              <a:t>As long as you put forth effort for the FULL TIME, then you will receive full credit. </a:t>
            </a:r>
          </a:p>
          <a:p>
            <a:r>
              <a:rPr lang="en-US" dirty="0" smtClean="0"/>
              <a:t>HAVE A POSITIVE ATTITUDE! I AM GIVING YOU AN OPPORTUNITY TO PRACTICE ALL OF THE SKILLS YOU WILL BE TESTED ON THIS THURSDAY!</a:t>
            </a:r>
            <a:endParaRPr lang="en-US" dirty="0"/>
          </a:p>
        </p:txBody>
      </p:sp>
      <p:pic>
        <p:nvPicPr>
          <p:cNvPr id="2050" name="Picture 2" descr="C:\Users\packarda\AppData\Local\Microsoft\Windows\Temporary Internet Files\Content.IE5\0FZC2NLD\MC900383802[1].wm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5485108"/>
            <a:ext cx="901700" cy="94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28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752600"/>
          </a:xfrm>
        </p:spPr>
        <p:txBody>
          <a:bodyPr>
            <a:noAutofit/>
          </a:bodyPr>
          <a:lstStyle/>
          <a:p>
            <a:r>
              <a:rPr lang="en-US" sz="7200" dirty="0" smtClean="0"/>
              <a:t>Define the term “variable”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74020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09800"/>
            <a:ext cx="3263153" cy="3877815"/>
          </a:xfrm>
        </p:spPr>
        <p:txBody>
          <a:bodyPr>
            <a:normAutofit/>
          </a:bodyPr>
          <a:lstStyle/>
          <a:p>
            <a:r>
              <a:rPr lang="en-US" sz="4000" dirty="0"/>
              <a:t>things in an experiment that </a:t>
            </a:r>
            <a:r>
              <a:rPr lang="en-US" sz="4000" b="1" u="sng" dirty="0"/>
              <a:t>CHANGE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Variable</a:t>
            </a:r>
            <a:endParaRPr lang="en-US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905000"/>
            <a:ext cx="4191000" cy="4629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24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3733800"/>
          </a:xfrm>
        </p:spPr>
        <p:txBody>
          <a:bodyPr>
            <a:noAutofit/>
          </a:bodyPr>
          <a:lstStyle/>
          <a:p>
            <a:r>
              <a:rPr lang="en-US" sz="7200" dirty="0" smtClean="0"/>
              <a:t>Define an “independent variable”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050288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2400" y="2057399"/>
            <a:ext cx="5029200" cy="4800601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/>
              <a:t>variable that is changed on </a:t>
            </a:r>
            <a:r>
              <a:rPr lang="en-US" b="1" u="sng" dirty="0" smtClean="0"/>
              <a:t>purpose</a:t>
            </a:r>
          </a:p>
          <a:p>
            <a:pPr lvl="1"/>
            <a:r>
              <a:rPr lang="en-US" dirty="0"/>
              <a:t>“manipulated” variable</a:t>
            </a:r>
          </a:p>
          <a:p>
            <a:pPr lvl="1"/>
            <a:r>
              <a:rPr lang="en-US" dirty="0"/>
              <a:t>What the experimenter (“I”) can control AND change in the experiment</a:t>
            </a:r>
          </a:p>
          <a:p>
            <a:pPr lvl="1"/>
            <a:r>
              <a:rPr lang="en-US" dirty="0"/>
              <a:t>Experimenter controls the change</a:t>
            </a:r>
          </a:p>
          <a:p>
            <a:pPr lvl="1"/>
            <a:r>
              <a:rPr lang="en-US" dirty="0"/>
              <a:t>Only have </a:t>
            </a:r>
            <a:r>
              <a:rPr lang="en-US" dirty="0" smtClean="0"/>
              <a:t>ONE</a:t>
            </a:r>
          </a:p>
          <a:p>
            <a:pPr lvl="1"/>
            <a:r>
              <a:rPr lang="en-US" dirty="0" smtClean="0"/>
              <a:t>The cause of the change in an experiment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Independent Variable</a:t>
            </a:r>
            <a:endParaRPr lang="en-US" b="1" u="sn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399"/>
            <a:ext cx="3733800" cy="4513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763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3733800"/>
          </a:xfrm>
        </p:spPr>
        <p:txBody>
          <a:bodyPr>
            <a:noAutofit/>
          </a:bodyPr>
          <a:lstStyle/>
          <a:p>
            <a:r>
              <a:rPr lang="en-US" sz="7200" dirty="0" smtClean="0"/>
              <a:t>Define a “dependent variable”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310791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981200"/>
            <a:ext cx="4495799" cy="47243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variable that </a:t>
            </a:r>
            <a:r>
              <a:rPr lang="en-US" b="1" u="sng" dirty="0"/>
              <a:t>changes in response</a:t>
            </a:r>
            <a:r>
              <a:rPr lang="en-US" dirty="0"/>
              <a:t> to the independent variable.  </a:t>
            </a:r>
          </a:p>
          <a:p>
            <a:pPr lvl="1"/>
            <a:r>
              <a:rPr lang="en-US" dirty="0"/>
              <a:t>What changes because of the independent variable</a:t>
            </a:r>
          </a:p>
          <a:p>
            <a:pPr lvl="1"/>
            <a:r>
              <a:rPr lang="en-US" b="1" u="sng" dirty="0"/>
              <a:t>What is being measured </a:t>
            </a:r>
            <a:r>
              <a:rPr lang="en-US" dirty="0"/>
              <a:t>(what is being put into the data table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effect of the change in an experiment</a:t>
            </a:r>
            <a:endParaRPr lang="en-US" dirty="0"/>
          </a:p>
          <a:p>
            <a:pPr lvl="1"/>
            <a:r>
              <a:rPr lang="en-US" b="1" u="sng" dirty="0"/>
              <a:t>Examples: Data or measurement or observations.</a:t>
            </a:r>
            <a:endParaRPr lang="en-US" u="sng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Dependent Variable</a:t>
            </a:r>
            <a:endParaRPr lang="en-US" b="1" u="sng" dirty="0"/>
          </a:p>
        </p:txBody>
      </p:sp>
      <p:grpSp>
        <p:nvGrpSpPr>
          <p:cNvPr id="5" name="Group 4"/>
          <p:cNvGrpSpPr/>
          <p:nvPr/>
        </p:nvGrpSpPr>
        <p:grpSpPr>
          <a:xfrm>
            <a:off x="4572000" y="2514600"/>
            <a:ext cx="4419600" cy="3429000"/>
            <a:chOff x="4419600" y="2514600"/>
            <a:chExt cx="4419600" cy="342900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3046" y="2514600"/>
              <a:ext cx="4396154" cy="3429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4419600" y="2554069"/>
              <a:ext cx="1981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Comic Sans MS" pitchFamily="66" charset="0"/>
                </a:rPr>
                <a:t>The height of the plant. </a:t>
              </a:r>
              <a:endParaRPr lang="en-US" sz="2200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758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3733800"/>
          </a:xfrm>
        </p:spPr>
        <p:txBody>
          <a:bodyPr>
            <a:noAutofit/>
          </a:bodyPr>
          <a:lstStyle/>
          <a:p>
            <a:r>
              <a:rPr lang="en-US" sz="7200" dirty="0" smtClean="0"/>
              <a:t>Define a “constant”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310791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38600" y="2057400"/>
            <a:ext cx="4953000" cy="4648199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what stays the same (on purpose) </a:t>
            </a:r>
            <a:r>
              <a:rPr lang="en-US" sz="2800" dirty="0"/>
              <a:t>in an </a:t>
            </a:r>
            <a:r>
              <a:rPr lang="en-US" sz="2800" dirty="0" smtClean="0"/>
              <a:t>experiment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r>
              <a:rPr lang="en-US" sz="2800" dirty="0"/>
              <a:t>potential variable that is not changed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Constant</a:t>
            </a:r>
            <a:endParaRPr lang="en-US" b="1" u="sng" dirty="0"/>
          </a:p>
        </p:txBody>
      </p:sp>
      <p:sp>
        <p:nvSpPr>
          <p:cNvPr id="7" name="Down Arrow 6"/>
          <p:cNvSpPr/>
          <p:nvPr/>
        </p:nvSpPr>
        <p:spPr>
          <a:xfrm>
            <a:off x="2705100" y="11430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04800" y="1973580"/>
            <a:ext cx="3429000" cy="4732020"/>
            <a:chOff x="304800" y="1973580"/>
            <a:chExt cx="3429000" cy="4732020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973580"/>
              <a:ext cx="3429000" cy="47320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057400" y="2819400"/>
              <a:ext cx="4953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 Narrow" pitchFamily="34" charset="0"/>
                  <a:cs typeface="Times New Roman" pitchFamily="18" charset="0"/>
                </a:rPr>
                <a:t>1 </a:t>
              </a:r>
              <a:r>
                <a:rPr lang="en-US" sz="1600" dirty="0" err="1" smtClean="0">
                  <a:latin typeface="Arial Narrow" pitchFamily="34" charset="0"/>
                  <a:cs typeface="Times New Roman" pitchFamily="18" charset="0"/>
                </a:rPr>
                <a:t>hr</a:t>
              </a:r>
              <a:endParaRPr lang="en-US" sz="1600" dirty="0"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90800" y="2848689"/>
              <a:ext cx="495300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 Narrow" pitchFamily="34" charset="0"/>
                  <a:cs typeface="Times New Roman" pitchFamily="18" charset="0"/>
                </a:rPr>
                <a:t>2 ml</a:t>
              </a:r>
              <a:endParaRPr lang="en-US" sz="1500" dirty="0"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90800" y="3581400"/>
              <a:ext cx="495300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 Narrow" pitchFamily="34" charset="0"/>
                  <a:cs typeface="Times New Roman" pitchFamily="18" charset="0"/>
                </a:rPr>
                <a:t>2 ml</a:t>
              </a:r>
              <a:endParaRPr lang="en-US" sz="1500" dirty="0"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90800" y="4401235"/>
              <a:ext cx="495300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 Narrow" pitchFamily="34" charset="0"/>
                  <a:cs typeface="Times New Roman" pitchFamily="18" charset="0"/>
                </a:rPr>
                <a:t>2 ml</a:t>
              </a:r>
              <a:endParaRPr lang="en-US" sz="1500" dirty="0"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90800" y="5181600"/>
              <a:ext cx="495300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 Narrow" pitchFamily="34" charset="0"/>
                  <a:cs typeface="Times New Roman" pitchFamily="18" charset="0"/>
                </a:rPr>
                <a:t>2 ml</a:t>
              </a:r>
              <a:endParaRPr lang="en-US" sz="1500" dirty="0"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90800" y="6077635"/>
              <a:ext cx="495300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500" dirty="0" smtClean="0">
                  <a:latin typeface="Arial Narrow" pitchFamily="34" charset="0"/>
                  <a:cs typeface="Times New Roman" pitchFamily="18" charset="0"/>
                </a:rPr>
                <a:t>2 ml</a:t>
              </a:r>
              <a:endParaRPr lang="en-US" sz="1500" dirty="0"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57400" y="3581400"/>
              <a:ext cx="4953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 Narrow" pitchFamily="34" charset="0"/>
                  <a:cs typeface="Times New Roman" pitchFamily="18" charset="0"/>
                </a:rPr>
                <a:t>2</a:t>
              </a:r>
              <a:r>
                <a:rPr lang="en-US" sz="1600" dirty="0" smtClean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Arial Narrow" pitchFamily="34" charset="0"/>
                  <a:cs typeface="Times New Roman" pitchFamily="18" charset="0"/>
                </a:rPr>
                <a:t>hr</a:t>
              </a:r>
              <a:endParaRPr lang="en-US" sz="1600" dirty="0"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57400" y="4419600"/>
              <a:ext cx="4953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 Narrow" pitchFamily="34" charset="0"/>
                  <a:cs typeface="Times New Roman" pitchFamily="18" charset="0"/>
                </a:rPr>
                <a:t>4 </a:t>
              </a:r>
              <a:r>
                <a:rPr lang="en-US" sz="1600" dirty="0" err="1" smtClean="0">
                  <a:latin typeface="Arial Narrow" pitchFamily="34" charset="0"/>
                  <a:cs typeface="Times New Roman" pitchFamily="18" charset="0"/>
                </a:rPr>
                <a:t>hr</a:t>
              </a:r>
              <a:endParaRPr lang="en-US" sz="1600" dirty="0"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57400" y="5224046"/>
              <a:ext cx="4953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 Narrow" pitchFamily="34" charset="0"/>
                  <a:cs typeface="Times New Roman" pitchFamily="18" charset="0"/>
                </a:rPr>
                <a:t>6</a:t>
              </a:r>
              <a:r>
                <a:rPr lang="en-US" sz="1600" dirty="0" smtClean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Arial Narrow" pitchFamily="34" charset="0"/>
                  <a:cs typeface="Times New Roman" pitchFamily="18" charset="0"/>
                </a:rPr>
                <a:t>hr</a:t>
              </a:r>
              <a:endParaRPr lang="en-US" sz="1600" dirty="0"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57400" y="6019800"/>
              <a:ext cx="4953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 Narrow" pitchFamily="34" charset="0"/>
                  <a:cs typeface="Times New Roman" pitchFamily="18" charset="0"/>
                </a:rPr>
                <a:t>8</a:t>
              </a:r>
              <a:r>
                <a:rPr lang="en-US" sz="1600" dirty="0" smtClean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Arial Narrow" pitchFamily="34" charset="0"/>
                  <a:cs typeface="Times New Roman" pitchFamily="18" charset="0"/>
                </a:rPr>
                <a:t>hr</a:t>
              </a:r>
              <a:endParaRPr lang="en-US" sz="1600" dirty="0">
                <a:latin typeface="Arial Narrow" pitchFamily="34" charset="0"/>
                <a:cs typeface="Times New Roman" pitchFamily="18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2590800" y="2057400"/>
            <a:ext cx="609600" cy="4724400"/>
          </a:xfrm>
          <a:prstGeom prst="rect">
            <a:avLst/>
          </a:prstGeom>
          <a:noFill/>
          <a:ln w="920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3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634</Words>
  <Application>Microsoft Office PowerPoint</Application>
  <PresentationFormat>On-screen Show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1. Take out a sheet of notebook paper 2. Put your name, date, and hour in the top right hand corner 3. Put all notes and other materials away! 4. This is a practice quiz – see how you do from your experience in class yesterday!</vt:lpstr>
      <vt:lpstr>Define the term “variable”</vt:lpstr>
      <vt:lpstr>Variable</vt:lpstr>
      <vt:lpstr>Define an “independent variable”</vt:lpstr>
      <vt:lpstr>Independent Variable</vt:lpstr>
      <vt:lpstr>Define a “dependent variable”</vt:lpstr>
      <vt:lpstr>Dependent Variable</vt:lpstr>
      <vt:lpstr>Define a “constant”</vt:lpstr>
      <vt:lpstr>Constant</vt:lpstr>
      <vt:lpstr>Define a “problem”</vt:lpstr>
      <vt:lpstr>Problem </vt:lpstr>
      <vt:lpstr>Define a “hypothesis”</vt:lpstr>
      <vt:lpstr>Hypothesis</vt:lpstr>
      <vt:lpstr>If you had to give a title to an experiment or a graph, knowing that both the IV and the DV would have to be included, what form would the title take? In other words:  How do you write the title for an experiment?</vt:lpstr>
      <vt:lpstr>Title</vt:lpstr>
      <vt:lpstr>So, let’s put it all together…</vt:lpstr>
      <vt:lpstr>PowerPoint Presentation</vt:lpstr>
      <vt:lpstr>Shark Week Video Clip</vt:lpstr>
      <vt:lpstr>Stations Directions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Take out a sheet of notebook paper 2. Put your name, date, and hour in the top right hand corner 3. Put all notes and other materials away! 4. This is a practice quiz – see how you do from your experience in class yesterday!</dc:title>
  <dc:creator>packarda</dc:creator>
  <cp:lastModifiedBy>packarda</cp:lastModifiedBy>
  <cp:revision>4</cp:revision>
  <dcterms:created xsi:type="dcterms:W3CDTF">2013-08-19T23:50:35Z</dcterms:created>
  <dcterms:modified xsi:type="dcterms:W3CDTF">2013-08-20T00:23:07Z</dcterms:modified>
</cp:coreProperties>
</file>