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56" r:id="rId2"/>
    <p:sldId id="257" r:id="rId3"/>
    <p:sldId id="258" r:id="rId4"/>
    <p:sldId id="259" r:id="rId5"/>
    <p:sldId id="260" r:id="rId6"/>
    <p:sldId id="269" r:id="rId7"/>
    <p:sldId id="265" r:id="rId8"/>
    <p:sldId id="270" r:id="rId9"/>
    <p:sldId id="268" r:id="rId10"/>
    <p:sldId id="267" r:id="rId11"/>
    <p:sldId id="266" r:id="rId12"/>
    <p:sldId id="264" r:id="rId13"/>
    <p:sldId id="261" r:id="rId14"/>
    <p:sldId id="262" r:id="rId15"/>
    <p:sldId id="263"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CADDFC-D2E7-4F10-B3F7-21002277AEF3}" type="datetimeFigureOut">
              <a:rPr lang="en-US" smtClean="0"/>
              <a:t>9/15/2011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DA6E75-853E-43A6-9EFF-DBED395D601F}" type="slidenum">
              <a:rPr lang="en-US" smtClean="0"/>
              <a:t>‹#›</a:t>
            </a:fld>
            <a:endParaRPr lang="en-US"/>
          </a:p>
        </p:txBody>
      </p:sp>
    </p:spTree>
    <p:extLst>
      <p:ext uri="{BB962C8B-B14F-4D97-AF65-F5344CB8AC3E}">
        <p14:creationId xmlns:p14="http://schemas.microsoft.com/office/powerpoint/2010/main" val="415263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DA6E75-853E-43A6-9EFF-DBED395D601F}" type="slidenum">
              <a:rPr lang="en-US" smtClean="0"/>
              <a:t>11</a:t>
            </a:fld>
            <a:endParaRPr lang="en-US"/>
          </a:p>
        </p:txBody>
      </p:sp>
    </p:spTree>
    <p:extLst>
      <p:ext uri="{BB962C8B-B14F-4D97-AF65-F5344CB8AC3E}">
        <p14:creationId xmlns:p14="http://schemas.microsoft.com/office/powerpoint/2010/main" val="1279972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E53F113-D930-46EB-A32D-960975619848}" type="datetimeFigureOut">
              <a:rPr lang="en-US" smtClean="0"/>
              <a:t>9/15/2011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4B11B07-09D7-4AE0-B1FE-06F70773699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53F113-D930-46EB-A32D-960975619848}" type="datetimeFigureOut">
              <a:rPr lang="en-US" smtClean="0"/>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11B07-09D7-4AE0-B1FE-06F70773699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53F113-D930-46EB-A32D-960975619848}" type="datetimeFigureOut">
              <a:rPr lang="en-US" smtClean="0"/>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11B07-09D7-4AE0-B1FE-06F70773699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53F113-D930-46EB-A32D-960975619848}" type="datetimeFigureOut">
              <a:rPr lang="en-US" smtClean="0"/>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11B07-09D7-4AE0-B1FE-06F70773699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53F113-D930-46EB-A32D-960975619848}" type="datetimeFigureOut">
              <a:rPr lang="en-US" smtClean="0"/>
              <a:t>9/15/2011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11B07-09D7-4AE0-B1FE-06F70773699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53F113-D930-46EB-A32D-960975619848}" type="datetimeFigureOut">
              <a:rPr lang="en-US" smtClean="0"/>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11B07-09D7-4AE0-B1FE-06F70773699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E53F113-D930-46EB-A32D-960975619848}" type="datetimeFigureOut">
              <a:rPr lang="en-US" smtClean="0"/>
              <a:t>9/15/2011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B11B07-09D7-4AE0-B1FE-06F70773699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53F113-D930-46EB-A32D-960975619848}" type="datetimeFigureOut">
              <a:rPr lang="en-US" smtClean="0"/>
              <a:t>9/15/2011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B11B07-09D7-4AE0-B1FE-06F70773699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3F113-D930-46EB-A32D-960975619848}" type="datetimeFigureOut">
              <a:rPr lang="en-US" smtClean="0"/>
              <a:t>9/15/2011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B11B07-09D7-4AE0-B1FE-06F70773699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53F113-D930-46EB-A32D-960975619848}" type="datetimeFigureOut">
              <a:rPr lang="en-US" smtClean="0"/>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11B07-09D7-4AE0-B1FE-06F70773699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53F113-D930-46EB-A32D-960975619848}" type="datetimeFigureOut">
              <a:rPr lang="en-US" smtClean="0"/>
              <a:t>9/15/2011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4B11B07-09D7-4AE0-B1FE-06F70773699C}"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E53F113-D930-46EB-A32D-960975619848}" type="datetimeFigureOut">
              <a:rPr lang="en-US" smtClean="0"/>
              <a:t>9/15/2011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4B11B07-09D7-4AE0-B1FE-06F70773699C}"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JFTm9V5bha4&amp;feature=related&amp;safety_mode=true&amp;persist_safety_mode=1&amp;safe=active"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 y="0"/>
            <a:ext cx="9145109" cy="68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6"/>
          <p:cNvSpPr>
            <a:spLocks noGrp="1"/>
          </p:cNvSpPr>
          <p:nvPr>
            <p:ph type="ctrTitle"/>
          </p:nvPr>
        </p:nvSpPr>
        <p:spPr>
          <a:xfrm>
            <a:off x="228600" y="1447800"/>
            <a:ext cx="8305800" cy="1828800"/>
          </a:xfrm>
        </p:spPr>
        <p:txBody>
          <a:bodyPr>
            <a:noAutofit/>
          </a:bodyPr>
          <a:lstStyle/>
          <a:p>
            <a:r>
              <a:rPr lang="en-US" sz="7200" dirty="0" smtClean="0">
                <a:solidFill>
                  <a:schemeClr val="tx2">
                    <a:lumMod val="90000"/>
                  </a:schemeClr>
                </a:solidFill>
                <a:latin typeface="Arial Rounded MT Bold" pitchFamily="34" charset="0"/>
              </a:rPr>
              <a:t>Sentence Fluency</a:t>
            </a:r>
            <a:endParaRPr lang="en-US" sz="7200" dirty="0">
              <a:solidFill>
                <a:schemeClr val="tx2">
                  <a:lumMod val="90000"/>
                </a:schemeClr>
              </a:solidFill>
              <a:latin typeface="Arial Rounded MT Bold" pitchFamily="34" charset="0"/>
            </a:endParaRPr>
          </a:p>
        </p:txBody>
      </p:sp>
      <p:sp>
        <p:nvSpPr>
          <p:cNvPr id="8" name="Subtitle 7"/>
          <p:cNvSpPr>
            <a:spLocks noGrp="1"/>
          </p:cNvSpPr>
          <p:nvPr>
            <p:ph type="subTitle" idx="1"/>
          </p:nvPr>
        </p:nvSpPr>
        <p:spPr>
          <a:xfrm>
            <a:off x="651665" y="3124200"/>
            <a:ext cx="7854696" cy="1752600"/>
          </a:xfrm>
        </p:spPr>
        <p:txBody>
          <a:bodyPr/>
          <a:lstStyle/>
          <a:p>
            <a:r>
              <a:rPr lang="en-US" sz="3200" dirty="0" smtClean="0">
                <a:solidFill>
                  <a:schemeClr val="tx2">
                    <a:lumMod val="90000"/>
                  </a:schemeClr>
                </a:solidFill>
                <a:latin typeface="Arial Rounded MT Bold" pitchFamily="34" charset="0"/>
              </a:rPr>
              <a:t>Sentences that flow smoothly together</a:t>
            </a:r>
            <a:r>
              <a:rPr lang="en-US" dirty="0" smtClean="0">
                <a:solidFill>
                  <a:schemeClr val="tx2">
                    <a:lumMod val="25000"/>
                  </a:schemeClr>
                </a:solidFill>
              </a:rPr>
              <a:t>.</a:t>
            </a:r>
            <a:endParaRPr lang="en-US" dirty="0">
              <a:solidFill>
                <a:schemeClr val="tx2">
                  <a:lumMod val="25000"/>
                </a:schemeClr>
              </a:solidFill>
            </a:endParaRPr>
          </a:p>
        </p:txBody>
      </p:sp>
    </p:spTree>
    <p:extLst>
      <p:ext uri="{BB962C8B-B14F-4D97-AF65-F5344CB8AC3E}">
        <p14:creationId xmlns:p14="http://schemas.microsoft.com/office/powerpoint/2010/main" val="928958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 y="0"/>
            <a:ext cx="9145109" cy="68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381000"/>
            <a:ext cx="3852337" cy="584775"/>
          </a:xfrm>
          <a:prstGeom prst="rect">
            <a:avLst/>
          </a:prstGeom>
          <a:noFill/>
        </p:spPr>
        <p:txBody>
          <a:bodyPr wrap="none" rtlCol="0">
            <a:spAutoFit/>
          </a:bodyPr>
          <a:lstStyle/>
          <a:p>
            <a:r>
              <a:rPr lang="en-US" sz="3200" dirty="0" smtClean="0">
                <a:solidFill>
                  <a:schemeClr val="tx2"/>
                </a:solidFill>
                <a:latin typeface="Arial Rounded MT Bold" pitchFamily="34" charset="0"/>
              </a:rPr>
              <a:t>EXAMPLE: HORSE</a:t>
            </a:r>
            <a:endParaRPr lang="en-US" sz="3200" dirty="0">
              <a:solidFill>
                <a:schemeClr val="tx2"/>
              </a:solidFill>
              <a:latin typeface="Arial Rounded MT Bold" pitchFamily="34" charset="0"/>
            </a:endParaRPr>
          </a:p>
        </p:txBody>
      </p:sp>
      <p:sp>
        <p:nvSpPr>
          <p:cNvPr id="3" name="TextBox 2"/>
          <p:cNvSpPr txBox="1"/>
          <p:nvPr/>
        </p:nvSpPr>
        <p:spPr>
          <a:xfrm>
            <a:off x="6459" y="1447800"/>
            <a:ext cx="9366141" cy="5632311"/>
          </a:xfrm>
          <a:prstGeom prst="rect">
            <a:avLst/>
          </a:prstGeom>
          <a:noFill/>
        </p:spPr>
        <p:txBody>
          <a:bodyPr wrap="square" rtlCol="0">
            <a:spAutoFit/>
          </a:bodyPr>
          <a:lstStyle/>
          <a:p>
            <a:r>
              <a:rPr lang="en-US" sz="2400" dirty="0" smtClean="0">
                <a:solidFill>
                  <a:schemeClr val="tx2"/>
                </a:solidFill>
                <a:latin typeface="Arial Rounded MT Bold" pitchFamily="34" charset="0"/>
              </a:rPr>
              <a:t>My horse is white. He has one blue eye and one brown eye. </a:t>
            </a:r>
          </a:p>
          <a:p>
            <a:r>
              <a:rPr lang="en-US" sz="2400" dirty="0" smtClean="0">
                <a:solidFill>
                  <a:schemeClr val="tx2"/>
                </a:solidFill>
                <a:latin typeface="Arial Rounded MT Bold" pitchFamily="34" charset="0"/>
              </a:rPr>
              <a:t>He is friendly. He likes it when we brush him. He snuggles his </a:t>
            </a:r>
          </a:p>
          <a:p>
            <a:r>
              <a:rPr lang="en-US" sz="2400" dirty="0" smtClean="0">
                <a:solidFill>
                  <a:schemeClr val="tx2"/>
                </a:solidFill>
                <a:latin typeface="Arial Rounded MT Bold" pitchFamily="34" charset="0"/>
              </a:rPr>
              <a:t>nose into us when we brush him. He is fun to ride. He is my </a:t>
            </a:r>
          </a:p>
          <a:p>
            <a:r>
              <a:rPr lang="en-US" sz="2400" dirty="0" smtClean="0">
                <a:solidFill>
                  <a:schemeClr val="tx2"/>
                </a:solidFill>
                <a:latin typeface="Arial Rounded MT Bold" pitchFamily="34" charset="0"/>
              </a:rPr>
              <a:t>horse and I am glad.</a:t>
            </a:r>
          </a:p>
          <a:p>
            <a:endParaRPr lang="en-US" sz="2400" dirty="0">
              <a:solidFill>
                <a:schemeClr val="tx2"/>
              </a:solidFill>
              <a:latin typeface="Arial Rounded MT Bold" pitchFamily="34" charset="0"/>
            </a:endParaRPr>
          </a:p>
          <a:p>
            <a:endParaRPr lang="en-US" sz="2400" dirty="0" smtClean="0">
              <a:solidFill>
                <a:schemeClr val="tx2"/>
              </a:solidFill>
              <a:latin typeface="Arial Rounded MT Bold" pitchFamily="34" charset="0"/>
            </a:endParaRPr>
          </a:p>
          <a:p>
            <a:endParaRPr lang="en-US" sz="2400" dirty="0">
              <a:solidFill>
                <a:schemeClr val="tx2"/>
              </a:solidFill>
              <a:latin typeface="Arial Rounded MT Bold" pitchFamily="34" charset="0"/>
            </a:endParaRPr>
          </a:p>
          <a:p>
            <a:r>
              <a:rPr lang="en-US" sz="2400" dirty="0" smtClean="0">
                <a:solidFill>
                  <a:schemeClr val="tx2"/>
                </a:solidFill>
                <a:latin typeface="Arial Rounded MT Bold" pitchFamily="34" charset="0"/>
              </a:rPr>
              <a:t>My friendly horse, Flash, has one blue eye and one brown eye. </a:t>
            </a:r>
          </a:p>
          <a:p>
            <a:r>
              <a:rPr lang="en-US" sz="2400" dirty="0" smtClean="0">
                <a:solidFill>
                  <a:schemeClr val="tx2"/>
                </a:solidFill>
                <a:latin typeface="Arial Rounded MT Bold" pitchFamily="34" charset="0"/>
              </a:rPr>
              <a:t>This </a:t>
            </a:r>
            <a:r>
              <a:rPr lang="en-US" sz="2400" dirty="0">
                <a:solidFill>
                  <a:schemeClr val="tx2"/>
                </a:solidFill>
                <a:latin typeface="Arial Rounded MT Bold" pitchFamily="34" charset="0"/>
              </a:rPr>
              <a:t>m</a:t>
            </a:r>
            <a:r>
              <a:rPr lang="en-US" sz="2400" dirty="0" smtClean="0">
                <a:solidFill>
                  <a:schemeClr val="tx2"/>
                </a:solidFill>
                <a:latin typeface="Arial Rounded MT Bold" pitchFamily="34" charset="0"/>
              </a:rPr>
              <a:t>ajestic white creature loves it when I brush his soft coat. I can tell because he snuggles his nose into me and whinnies. He also loves to race through the corn fields behind our barn. Whoosh! Flash gallops through the stalks like a </a:t>
            </a:r>
          </a:p>
          <a:p>
            <a:r>
              <a:rPr lang="en-US" sz="2400" dirty="0" err="1" smtClean="0">
                <a:solidFill>
                  <a:schemeClr val="tx2"/>
                </a:solidFill>
                <a:latin typeface="Arial Rounded MT Bold" pitchFamily="34" charset="0"/>
              </a:rPr>
              <a:t>Nascar</a:t>
            </a:r>
            <a:r>
              <a:rPr lang="en-US" sz="2400" dirty="0" smtClean="0">
                <a:solidFill>
                  <a:schemeClr val="tx2"/>
                </a:solidFill>
                <a:latin typeface="Arial Rounded MT Bold" pitchFamily="34" charset="0"/>
              </a:rPr>
              <a:t> racer flying around a speedway. I clutch his mane </a:t>
            </a:r>
          </a:p>
          <a:p>
            <a:r>
              <a:rPr lang="en-US" sz="2400" dirty="0" smtClean="0">
                <a:solidFill>
                  <a:schemeClr val="tx2"/>
                </a:solidFill>
                <a:latin typeface="Arial Rounded MT Bold" pitchFamily="34" charset="0"/>
              </a:rPr>
              <a:t>and shriek with laughter. He is a wonderful horse.</a:t>
            </a:r>
          </a:p>
          <a:p>
            <a:endParaRPr lang="en-US" sz="2400" dirty="0">
              <a:solidFill>
                <a:schemeClr val="tx2"/>
              </a:solidFill>
            </a:endParaRPr>
          </a:p>
        </p:txBody>
      </p:sp>
    </p:spTree>
    <p:extLst>
      <p:ext uri="{BB962C8B-B14F-4D97-AF65-F5344CB8AC3E}">
        <p14:creationId xmlns:p14="http://schemas.microsoft.com/office/powerpoint/2010/main" val="151907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Effect transition="in" filter="fade">
                                      <p:cBhvr>
                                        <p:cTn id="13" dur="500"/>
                                        <p:tgtEl>
                                          <p:spTgt spid="3">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0" end="10"/>
                                            </p:txEl>
                                          </p:spTgt>
                                        </p:tgtEl>
                                        <p:attrNameLst>
                                          <p:attrName>style.visibility</p:attrName>
                                        </p:attrNameLst>
                                      </p:cBhvr>
                                      <p:to>
                                        <p:strVal val="visible"/>
                                      </p:to>
                                    </p:set>
                                    <p:animEffect transition="in" filter="fade">
                                      <p:cBhvr>
                                        <p:cTn id="1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 y="0"/>
            <a:ext cx="9145109" cy="68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6017" y="25831"/>
            <a:ext cx="8666732" cy="6771084"/>
          </a:xfrm>
          <a:prstGeom prst="rect">
            <a:avLst/>
          </a:prstGeom>
          <a:noFill/>
        </p:spPr>
        <p:txBody>
          <a:bodyPr wrap="none" rtlCol="0">
            <a:spAutoFit/>
          </a:bodyPr>
          <a:lstStyle/>
          <a:p>
            <a:r>
              <a:rPr lang="en-US" sz="3200" dirty="0" smtClean="0">
                <a:solidFill>
                  <a:schemeClr val="tx2"/>
                </a:solidFill>
                <a:latin typeface="Arial Rounded MT Bold" pitchFamily="34" charset="0"/>
              </a:rPr>
              <a:t>COLORs</a:t>
            </a:r>
          </a:p>
          <a:p>
            <a:endParaRPr lang="en-US" sz="800" dirty="0">
              <a:solidFill>
                <a:schemeClr val="tx2"/>
              </a:solidFill>
              <a:latin typeface="Arial Rounded MT Bold" pitchFamily="34" charset="0"/>
            </a:endParaRPr>
          </a:p>
          <a:p>
            <a:r>
              <a:rPr lang="en-US" sz="2400" dirty="0" smtClean="0">
                <a:solidFill>
                  <a:schemeClr val="tx2"/>
                </a:solidFill>
                <a:latin typeface="Arial Rounded MT Bold" pitchFamily="34" charset="0"/>
              </a:rPr>
              <a:t>Pick your favorite color.</a:t>
            </a:r>
          </a:p>
          <a:p>
            <a:r>
              <a:rPr lang="en-US" sz="2400" dirty="0" smtClean="0">
                <a:solidFill>
                  <a:schemeClr val="tx2"/>
                </a:solidFill>
                <a:latin typeface="Arial Rounded MT Bold" pitchFamily="34" charset="0"/>
              </a:rPr>
              <a:t>Using that color answering the following questions using </a:t>
            </a:r>
          </a:p>
          <a:p>
            <a:r>
              <a:rPr lang="en-US" sz="2400" dirty="0">
                <a:solidFill>
                  <a:schemeClr val="tx2"/>
                </a:solidFill>
                <a:latin typeface="Arial Rounded MT Bold" pitchFamily="34" charset="0"/>
              </a:rPr>
              <a:t>a</a:t>
            </a:r>
            <a:r>
              <a:rPr lang="en-US" sz="2400" dirty="0" smtClean="0">
                <a:solidFill>
                  <a:schemeClr val="tx2"/>
                </a:solidFill>
                <a:latin typeface="Arial Rounded MT Bold" pitchFamily="34" charset="0"/>
              </a:rPr>
              <a:t> smooth following sentence.</a:t>
            </a:r>
          </a:p>
          <a:p>
            <a:endParaRPr lang="en-US" sz="2400" dirty="0" smtClean="0">
              <a:solidFill>
                <a:schemeClr val="tx2"/>
              </a:solidFill>
              <a:latin typeface="Arial Rounded MT Bold" pitchFamily="34" charset="0"/>
            </a:endParaRPr>
          </a:p>
          <a:p>
            <a:r>
              <a:rPr lang="en-US" sz="2400" dirty="0" smtClean="0">
                <a:solidFill>
                  <a:schemeClr val="tx2"/>
                </a:solidFill>
                <a:latin typeface="Arial Rounded MT Bold" pitchFamily="34" charset="0"/>
              </a:rPr>
              <a:t>What would that color taste like?</a:t>
            </a:r>
          </a:p>
          <a:p>
            <a:endParaRPr lang="en-US" sz="800" dirty="0" smtClean="0">
              <a:solidFill>
                <a:schemeClr val="tx2"/>
              </a:solidFill>
              <a:latin typeface="Arial Rounded MT Bold" pitchFamily="34" charset="0"/>
            </a:endParaRPr>
          </a:p>
          <a:p>
            <a:r>
              <a:rPr lang="en-US" sz="2400" i="1" dirty="0" smtClean="0">
                <a:solidFill>
                  <a:schemeClr val="tx2"/>
                </a:solidFill>
                <a:latin typeface="Arial Rounded MT Bold" pitchFamily="34" charset="0"/>
              </a:rPr>
              <a:t>Blue is the sight of the sky when cumulus clouds are</a:t>
            </a:r>
          </a:p>
          <a:p>
            <a:r>
              <a:rPr lang="en-US" sz="2400" i="1" dirty="0">
                <a:solidFill>
                  <a:schemeClr val="tx2"/>
                </a:solidFill>
                <a:latin typeface="Arial Rounded MT Bold" pitchFamily="34" charset="0"/>
              </a:rPr>
              <a:t>m</a:t>
            </a:r>
            <a:r>
              <a:rPr lang="en-US" sz="2400" i="1" dirty="0" smtClean="0">
                <a:solidFill>
                  <a:schemeClr val="tx2"/>
                </a:solidFill>
                <a:latin typeface="Arial Rounded MT Bold" pitchFamily="34" charset="0"/>
              </a:rPr>
              <a:t>oving to different parts of the sky.</a:t>
            </a:r>
          </a:p>
          <a:p>
            <a:endParaRPr lang="en-US" sz="2000" dirty="0">
              <a:solidFill>
                <a:schemeClr val="tx2"/>
              </a:solidFill>
              <a:latin typeface="Arial Rounded MT Bold" pitchFamily="34" charset="0"/>
            </a:endParaRPr>
          </a:p>
          <a:p>
            <a:r>
              <a:rPr lang="en-US" sz="2400" dirty="0" smtClean="0">
                <a:solidFill>
                  <a:schemeClr val="tx2"/>
                </a:solidFill>
                <a:latin typeface="Arial Rounded MT Bold" pitchFamily="34" charset="0"/>
              </a:rPr>
              <a:t>What would that color sound like?</a:t>
            </a:r>
          </a:p>
          <a:p>
            <a:endParaRPr lang="en-US" sz="2000" dirty="0" smtClean="0">
              <a:solidFill>
                <a:schemeClr val="tx2"/>
              </a:solidFill>
              <a:latin typeface="Arial Rounded MT Bold" pitchFamily="34" charset="0"/>
            </a:endParaRPr>
          </a:p>
          <a:p>
            <a:r>
              <a:rPr lang="en-US" sz="2400" i="1" dirty="0" smtClean="0">
                <a:solidFill>
                  <a:schemeClr val="tx2"/>
                </a:solidFill>
                <a:latin typeface="Arial Rounded MT Bold" pitchFamily="34" charset="0"/>
              </a:rPr>
              <a:t>Blue is the harmonic sound of the ebony and ivory piano</a:t>
            </a:r>
          </a:p>
          <a:p>
            <a:r>
              <a:rPr lang="en-US" sz="2400" i="1" dirty="0">
                <a:solidFill>
                  <a:schemeClr val="tx2"/>
                </a:solidFill>
                <a:latin typeface="Arial Rounded MT Bold" pitchFamily="34" charset="0"/>
              </a:rPr>
              <a:t>k</a:t>
            </a:r>
            <a:r>
              <a:rPr lang="en-US" sz="2400" i="1" dirty="0" smtClean="0">
                <a:solidFill>
                  <a:schemeClr val="tx2"/>
                </a:solidFill>
                <a:latin typeface="Arial Rounded MT Bold" pitchFamily="34" charset="0"/>
              </a:rPr>
              <a:t>eys.  </a:t>
            </a:r>
          </a:p>
          <a:p>
            <a:endParaRPr lang="en-US" sz="1400" dirty="0">
              <a:solidFill>
                <a:schemeClr val="tx2"/>
              </a:solidFill>
              <a:latin typeface="Arial Rounded MT Bold" pitchFamily="34" charset="0"/>
            </a:endParaRPr>
          </a:p>
          <a:p>
            <a:r>
              <a:rPr lang="en-US" sz="2400" dirty="0" smtClean="0">
                <a:solidFill>
                  <a:schemeClr val="tx2"/>
                </a:solidFill>
                <a:latin typeface="Arial Rounded MT Bold" pitchFamily="34" charset="0"/>
              </a:rPr>
              <a:t>What would that color feel like?</a:t>
            </a:r>
          </a:p>
          <a:p>
            <a:endParaRPr lang="en-US" sz="1200" dirty="0">
              <a:solidFill>
                <a:schemeClr val="tx2"/>
              </a:solidFill>
              <a:latin typeface="Arial Rounded MT Bold" pitchFamily="34" charset="0"/>
            </a:endParaRPr>
          </a:p>
          <a:p>
            <a:r>
              <a:rPr lang="en-US" sz="2400" i="1" dirty="0" smtClean="0">
                <a:solidFill>
                  <a:schemeClr val="tx2"/>
                </a:solidFill>
                <a:latin typeface="Arial Rounded MT Bold" pitchFamily="34" charset="0"/>
              </a:rPr>
              <a:t>Blue feels like the feather of a blue bird brushing across </a:t>
            </a:r>
          </a:p>
          <a:p>
            <a:r>
              <a:rPr lang="en-US" sz="2400" i="1" dirty="0" smtClean="0">
                <a:solidFill>
                  <a:schemeClr val="tx2"/>
                </a:solidFill>
                <a:latin typeface="Arial Rounded MT Bold" pitchFamily="34" charset="0"/>
              </a:rPr>
              <a:t>my arm.</a:t>
            </a:r>
            <a:endParaRPr lang="en-US" sz="2000" i="1" dirty="0">
              <a:solidFill>
                <a:schemeClr val="tx2"/>
              </a:solidFill>
              <a:latin typeface="Arial Rounded MT Bold" pitchFamily="34" charset="0"/>
            </a:endParaRPr>
          </a:p>
        </p:txBody>
      </p:sp>
    </p:spTree>
    <p:extLst>
      <p:ext uri="{BB962C8B-B14F-4D97-AF65-F5344CB8AC3E}">
        <p14:creationId xmlns:p14="http://schemas.microsoft.com/office/powerpoint/2010/main" val="409271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3" end="13"/>
                                            </p:txEl>
                                          </p:spTgt>
                                        </p:tgtEl>
                                        <p:attrNameLst>
                                          <p:attrName>style.visibility</p:attrName>
                                        </p:attrNameLst>
                                      </p:cBhvr>
                                      <p:to>
                                        <p:strVal val="visible"/>
                                      </p:to>
                                    </p:set>
                                    <p:animEffect transition="in" filter="fade">
                                      <p:cBhvr>
                                        <p:cTn id="15" dur="500"/>
                                        <p:tgtEl>
                                          <p:spTgt spid="2">
                                            <p:txEl>
                                              <p:pRg st="13" end="1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4" end="14"/>
                                            </p:txEl>
                                          </p:spTgt>
                                        </p:tgtEl>
                                        <p:attrNameLst>
                                          <p:attrName>style.visibility</p:attrName>
                                        </p:attrNameLst>
                                      </p:cBhvr>
                                      <p:to>
                                        <p:strVal val="visible"/>
                                      </p:to>
                                    </p:set>
                                    <p:animEffect transition="in" filter="fade">
                                      <p:cBhvr>
                                        <p:cTn id="18" dur="500"/>
                                        <p:tgtEl>
                                          <p:spTgt spid="2">
                                            <p:txEl>
                                              <p:pRg st="14" end="1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18" end="18"/>
                                            </p:txEl>
                                          </p:spTgt>
                                        </p:tgtEl>
                                        <p:attrNameLst>
                                          <p:attrName>style.visibility</p:attrName>
                                        </p:attrNameLst>
                                      </p:cBhvr>
                                      <p:to>
                                        <p:strVal val="visible"/>
                                      </p:to>
                                    </p:set>
                                    <p:animEffect transition="in" filter="fade">
                                      <p:cBhvr>
                                        <p:cTn id="23" dur="500"/>
                                        <p:tgtEl>
                                          <p:spTgt spid="2">
                                            <p:txEl>
                                              <p:pRg st="18" end="1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
                                            <p:txEl>
                                              <p:pRg st="19" end="19"/>
                                            </p:txEl>
                                          </p:spTgt>
                                        </p:tgtEl>
                                        <p:attrNameLst>
                                          <p:attrName>style.visibility</p:attrName>
                                        </p:attrNameLst>
                                      </p:cBhvr>
                                      <p:to>
                                        <p:strVal val="visible"/>
                                      </p:to>
                                    </p:set>
                                    <p:animEffect transition="in" filter="fade">
                                      <p:cBhvr>
                                        <p:cTn id="26"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 y="0"/>
            <a:ext cx="9145109" cy="68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304800"/>
            <a:ext cx="9417963" cy="6555641"/>
          </a:xfrm>
          <a:prstGeom prst="rect">
            <a:avLst/>
          </a:prstGeom>
          <a:noFill/>
        </p:spPr>
        <p:txBody>
          <a:bodyPr wrap="none" rtlCol="0">
            <a:spAutoFit/>
          </a:bodyPr>
          <a:lstStyle/>
          <a:p>
            <a:r>
              <a:rPr lang="en-US" sz="2800" dirty="0" smtClean="0">
                <a:latin typeface="Arial Rounded MT Bold" pitchFamily="34" charset="0"/>
              </a:rPr>
              <a:t>ACTIVITY</a:t>
            </a:r>
          </a:p>
          <a:p>
            <a:endParaRPr lang="en-US" sz="2800" dirty="0">
              <a:latin typeface="Arial Rounded MT Bold" pitchFamily="34" charset="0"/>
            </a:endParaRPr>
          </a:p>
          <a:p>
            <a:pPr marL="514350" indent="-514350">
              <a:buAutoNum type="arabicPeriod"/>
            </a:pPr>
            <a:r>
              <a:rPr lang="en-US" sz="2800" dirty="0" smtClean="0">
                <a:latin typeface="Arial Rounded MT Bold" pitchFamily="34" charset="0"/>
              </a:rPr>
              <a:t>List three material things you wish for.</a:t>
            </a:r>
          </a:p>
          <a:p>
            <a:pPr marL="514350" indent="-514350">
              <a:buAutoNum type="arabicPeriod"/>
            </a:pPr>
            <a:endParaRPr lang="en-US" sz="2800" dirty="0">
              <a:latin typeface="Arial Rounded MT Bold" pitchFamily="34" charset="0"/>
            </a:endParaRPr>
          </a:p>
          <a:p>
            <a:pPr marL="514350" indent="-514350">
              <a:buAutoNum type="arabicPeriod"/>
            </a:pPr>
            <a:r>
              <a:rPr lang="en-US" sz="2800" dirty="0" smtClean="0">
                <a:latin typeface="Arial Rounded MT Bold" pitchFamily="34" charset="0"/>
              </a:rPr>
              <a:t>List three events (happenings) that would make </a:t>
            </a:r>
            <a:r>
              <a:rPr lang="en-US" sz="2800" dirty="0">
                <a:latin typeface="Arial Rounded MT Bold" pitchFamily="34" charset="0"/>
              </a:rPr>
              <a:t>	</a:t>
            </a:r>
            <a:endParaRPr lang="en-US" sz="2800" dirty="0" smtClean="0">
              <a:latin typeface="Arial Rounded MT Bold" pitchFamily="34" charset="0"/>
            </a:endParaRPr>
          </a:p>
          <a:p>
            <a:r>
              <a:rPr lang="en-US" sz="2800" dirty="0" smtClean="0">
                <a:latin typeface="Arial Rounded MT Bold" pitchFamily="34" charset="0"/>
              </a:rPr>
              <a:t>      you happy.</a:t>
            </a:r>
          </a:p>
          <a:p>
            <a:endParaRPr lang="en-US" sz="2800" dirty="0">
              <a:latin typeface="Arial Rounded MT Bold" pitchFamily="34" charset="0"/>
            </a:endParaRPr>
          </a:p>
          <a:p>
            <a:r>
              <a:rPr lang="en-US" sz="2800" dirty="0" smtClean="0">
                <a:latin typeface="Arial Rounded MT Bold" pitchFamily="34" charset="0"/>
              </a:rPr>
              <a:t>3. Three places that you would like to visit.</a:t>
            </a:r>
          </a:p>
          <a:p>
            <a:endParaRPr lang="en-US" sz="2800" dirty="0">
              <a:latin typeface="Arial Rounded MT Bold" pitchFamily="34" charset="0"/>
            </a:endParaRPr>
          </a:p>
          <a:p>
            <a:r>
              <a:rPr lang="en-US" sz="2800" dirty="0" smtClean="0">
                <a:latin typeface="Arial Rounded MT Bold" pitchFamily="34" charset="0"/>
              </a:rPr>
              <a:t>4. Circle one favorite from each list.</a:t>
            </a:r>
          </a:p>
          <a:p>
            <a:endParaRPr lang="en-US" sz="2800" dirty="0">
              <a:latin typeface="Arial Rounded MT Bold" pitchFamily="34" charset="0"/>
            </a:endParaRPr>
          </a:p>
          <a:p>
            <a:r>
              <a:rPr lang="en-US" sz="2800" dirty="0" smtClean="0">
                <a:latin typeface="Arial Rounded MT Bold" pitchFamily="34" charset="0"/>
              </a:rPr>
              <a:t>5. These are your writing topics. Use these to </a:t>
            </a:r>
          </a:p>
          <a:p>
            <a:r>
              <a:rPr lang="en-US" sz="2800" dirty="0">
                <a:latin typeface="Arial Rounded MT Bold" pitchFamily="34" charset="0"/>
              </a:rPr>
              <a:t>c</a:t>
            </a:r>
            <a:r>
              <a:rPr lang="en-US" sz="2800" dirty="0" smtClean="0">
                <a:latin typeface="Arial Rounded MT Bold" pitchFamily="34" charset="0"/>
              </a:rPr>
              <a:t>omplete the following activity.</a:t>
            </a:r>
          </a:p>
          <a:p>
            <a:endParaRPr lang="en-US" sz="2800" dirty="0">
              <a:latin typeface="Arial Rounded MT Bold" pitchFamily="34" charset="0"/>
            </a:endParaRPr>
          </a:p>
          <a:p>
            <a:endParaRPr lang="en-US" sz="2800" dirty="0" smtClean="0">
              <a:latin typeface="Arial Rounded MT Bold" pitchFamily="34" charset="0"/>
            </a:endParaRPr>
          </a:p>
        </p:txBody>
      </p:sp>
    </p:spTree>
    <p:extLst>
      <p:ext uri="{BB962C8B-B14F-4D97-AF65-F5344CB8AC3E}">
        <p14:creationId xmlns:p14="http://schemas.microsoft.com/office/powerpoint/2010/main" val="2316276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 y="0"/>
            <a:ext cx="9145109" cy="68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ext uri="{D42A27DB-BD31-4B8C-83A1-F6EECF244321}">
                <p14:modId xmlns:p14="http://schemas.microsoft.com/office/powerpoint/2010/main" val="2103651133"/>
              </p:ext>
            </p:extLst>
          </p:nvPr>
        </p:nvGraphicFramePr>
        <p:xfrm>
          <a:off x="228600" y="1333631"/>
          <a:ext cx="8686800" cy="5272778"/>
        </p:xfrm>
        <a:graphic>
          <a:graphicData uri="http://schemas.openxmlformats.org/drawingml/2006/table">
            <a:tbl>
              <a:tblPr firstRow="1" bandRow="1">
                <a:tableStyleId>{5C22544A-7EE6-4342-B048-85BDC9FD1C3A}</a:tableStyleId>
              </a:tblPr>
              <a:tblGrid>
                <a:gridCol w="2895600"/>
                <a:gridCol w="2895600"/>
                <a:gridCol w="2895600"/>
              </a:tblGrid>
              <a:tr h="1790569">
                <a:tc>
                  <a:txBody>
                    <a:bodyPr/>
                    <a:lstStyle/>
                    <a:p>
                      <a:pPr algn="ctr"/>
                      <a:r>
                        <a:rPr lang="en-US" sz="4000" dirty="0" smtClean="0">
                          <a:latin typeface="Arial Rounded MT Bold" pitchFamily="34" charset="0"/>
                        </a:rPr>
                        <a:t>Things </a:t>
                      </a:r>
                      <a:endParaRPr lang="en-US" sz="4000" dirty="0">
                        <a:latin typeface="Arial Rounded MT Bold" pitchFamily="34" charset="0"/>
                      </a:endParaRPr>
                    </a:p>
                  </a:txBody>
                  <a:tcPr/>
                </a:tc>
                <a:tc>
                  <a:txBody>
                    <a:bodyPr/>
                    <a:lstStyle/>
                    <a:p>
                      <a:r>
                        <a:rPr lang="en-US" sz="3600" dirty="0" smtClean="0">
                          <a:latin typeface="Arial Rounded MT Bold" pitchFamily="34" charset="0"/>
                        </a:rPr>
                        <a:t>Events/</a:t>
                      </a:r>
                    </a:p>
                    <a:p>
                      <a:r>
                        <a:rPr lang="en-US" sz="3600" dirty="0" smtClean="0">
                          <a:latin typeface="Arial Rounded MT Bold" pitchFamily="34" charset="0"/>
                        </a:rPr>
                        <a:t>happenings</a:t>
                      </a:r>
                      <a:endParaRPr lang="en-US" sz="3600" dirty="0">
                        <a:latin typeface="Arial Rounded MT Bold" pitchFamily="34" charset="0"/>
                      </a:endParaRPr>
                    </a:p>
                  </a:txBody>
                  <a:tcPr/>
                </a:tc>
                <a:tc>
                  <a:txBody>
                    <a:bodyPr/>
                    <a:lstStyle/>
                    <a:p>
                      <a:pPr algn="ctr"/>
                      <a:r>
                        <a:rPr lang="en-US" sz="4000" dirty="0" smtClean="0">
                          <a:latin typeface="Arial Rounded MT Bold" pitchFamily="34" charset="0"/>
                        </a:rPr>
                        <a:t>Places</a:t>
                      </a:r>
                      <a:endParaRPr lang="en-US" sz="4000" dirty="0">
                        <a:latin typeface="Arial Rounded MT Bold" pitchFamily="34" charset="0"/>
                      </a:endParaRPr>
                    </a:p>
                  </a:txBody>
                  <a:tcPr/>
                </a:tc>
              </a:tr>
              <a:tr h="1010964">
                <a:tc>
                  <a:txBody>
                    <a:bodyPr/>
                    <a:lstStyle/>
                    <a:p>
                      <a:r>
                        <a:rPr lang="en-US" sz="2400" dirty="0" smtClean="0">
                          <a:latin typeface="Arial Rounded MT Bold" pitchFamily="34" charset="0"/>
                        </a:rPr>
                        <a:t>Ferrari</a:t>
                      </a:r>
                      <a:endParaRPr lang="en-US" sz="2400" dirty="0">
                        <a:latin typeface="Arial Rounded MT Bold" pitchFamily="34" charset="0"/>
                      </a:endParaRPr>
                    </a:p>
                  </a:txBody>
                  <a:tcPr/>
                </a:tc>
                <a:tc>
                  <a:txBody>
                    <a:bodyPr/>
                    <a:lstStyle/>
                    <a:p>
                      <a:r>
                        <a:rPr lang="en-US" sz="2400" dirty="0" smtClean="0">
                          <a:latin typeface="Arial Rounded MT Bold" pitchFamily="34" charset="0"/>
                        </a:rPr>
                        <a:t>Peace on earth</a:t>
                      </a:r>
                      <a:endParaRPr lang="en-US" sz="2400" dirty="0">
                        <a:latin typeface="Arial Rounded MT Bold" pitchFamily="34" charset="0"/>
                      </a:endParaRPr>
                    </a:p>
                  </a:txBody>
                  <a:tcPr/>
                </a:tc>
                <a:tc>
                  <a:txBody>
                    <a:bodyPr/>
                    <a:lstStyle/>
                    <a:p>
                      <a:r>
                        <a:rPr lang="en-US" sz="2400" dirty="0" smtClean="0">
                          <a:latin typeface="Arial Rounded MT Bold" pitchFamily="34" charset="0"/>
                        </a:rPr>
                        <a:t>Australia</a:t>
                      </a:r>
                      <a:endParaRPr lang="en-US" sz="2400" dirty="0">
                        <a:latin typeface="Arial Rounded MT Bold" pitchFamily="34" charset="0"/>
                      </a:endParaRPr>
                    </a:p>
                  </a:txBody>
                  <a:tcPr/>
                </a:tc>
              </a:tr>
              <a:tr h="1460281">
                <a:tc>
                  <a:txBody>
                    <a:bodyPr/>
                    <a:lstStyle/>
                    <a:p>
                      <a:r>
                        <a:rPr lang="en-US" sz="2400" dirty="0" smtClean="0">
                          <a:latin typeface="Arial Rounded MT Bold" pitchFamily="34" charset="0"/>
                        </a:rPr>
                        <a:t>Diamonds</a:t>
                      </a:r>
                      <a:endParaRPr lang="en-US" sz="2400" dirty="0">
                        <a:latin typeface="Arial Rounded MT Bold" pitchFamily="34" charset="0"/>
                      </a:endParaRPr>
                    </a:p>
                  </a:txBody>
                  <a:tcPr/>
                </a:tc>
                <a:tc>
                  <a:txBody>
                    <a:bodyPr/>
                    <a:lstStyle/>
                    <a:p>
                      <a:r>
                        <a:rPr lang="en-US" sz="2400" dirty="0" smtClean="0">
                          <a:latin typeface="Arial Rounded MT Bold" pitchFamily="34" charset="0"/>
                        </a:rPr>
                        <a:t>Energy Consciousness</a:t>
                      </a:r>
                      <a:endParaRPr lang="en-US" sz="2400" dirty="0">
                        <a:latin typeface="Arial Rounded MT Bold" pitchFamily="34" charset="0"/>
                      </a:endParaRPr>
                    </a:p>
                  </a:txBody>
                  <a:tcPr/>
                </a:tc>
                <a:tc>
                  <a:txBody>
                    <a:bodyPr/>
                    <a:lstStyle/>
                    <a:p>
                      <a:r>
                        <a:rPr lang="en-US" sz="2400" dirty="0" smtClean="0">
                          <a:latin typeface="Arial Rounded MT Bold" pitchFamily="34" charset="0"/>
                        </a:rPr>
                        <a:t>Jamaica</a:t>
                      </a:r>
                      <a:endParaRPr lang="en-US" sz="2400" dirty="0">
                        <a:latin typeface="Arial Rounded MT Bold" pitchFamily="34" charset="0"/>
                      </a:endParaRPr>
                    </a:p>
                  </a:txBody>
                  <a:tcPr/>
                </a:tc>
              </a:tr>
              <a:tr h="1010964">
                <a:tc>
                  <a:txBody>
                    <a:bodyPr/>
                    <a:lstStyle/>
                    <a:p>
                      <a:r>
                        <a:rPr lang="en-US" sz="2400" dirty="0" smtClean="0">
                          <a:latin typeface="Arial Rounded MT Bold" pitchFamily="34" charset="0"/>
                        </a:rPr>
                        <a:t>Lottery</a:t>
                      </a:r>
                      <a:endParaRPr lang="en-US" sz="2400" dirty="0">
                        <a:latin typeface="Arial Rounded MT Bold" pitchFamily="34" charset="0"/>
                      </a:endParaRPr>
                    </a:p>
                  </a:txBody>
                  <a:tcPr/>
                </a:tc>
                <a:tc>
                  <a:txBody>
                    <a:bodyPr/>
                    <a:lstStyle/>
                    <a:p>
                      <a:r>
                        <a:rPr lang="en-US" sz="2400" dirty="0" smtClean="0">
                          <a:latin typeface="Arial Rounded MT Bold" pitchFamily="34" charset="0"/>
                        </a:rPr>
                        <a:t>More recycling</a:t>
                      </a:r>
                      <a:endParaRPr lang="en-US" sz="2400" dirty="0">
                        <a:latin typeface="Arial Rounded MT Bold" pitchFamily="34" charset="0"/>
                      </a:endParaRPr>
                    </a:p>
                  </a:txBody>
                  <a:tcPr/>
                </a:tc>
                <a:tc>
                  <a:txBody>
                    <a:bodyPr/>
                    <a:lstStyle/>
                    <a:p>
                      <a:r>
                        <a:rPr lang="en-US" sz="2400" dirty="0" smtClean="0">
                          <a:latin typeface="Arial Rounded MT Bold" pitchFamily="34" charset="0"/>
                        </a:rPr>
                        <a:t>Italy</a:t>
                      </a:r>
                      <a:endParaRPr lang="en-US" sz="2400" dirty="0">
                        <a:latin typeface="Arial Rounded MT Bold" pitchFamily="34" charset="0"/>
                      </a:endParaRPr>
                    </a:p>
                  </a:txBody>
                  <a:tcPr/>
                </a:tc>
              </a:tr>
            </a:tbl>
          </a:graphicData>
        </a:graphic>
      </p:graphicFrame>
      <p:sp>
        <p:nvSpPr>
          <p:cNvPr id="4" name="TextBox 3"/>
          <p:cNvSpPr txBox="1"/>
          <p:nvPr/>
        </p:nvSpPr>
        <p:spPr>
          <a:xfrm>
            <a:off x="2276940" y="-228600"/>
            <a:ext cx="4604146" cy="1446550"/>
          </a:xfrm>
          <a:prstGeom prst="rect">
            <a:avLst/>
          </a:prstGeom>
          <a:noFill/>
        </p:spPr>
        <p:txBody>
          <a:bodyPr wrap="none" rtlCol="0">
            <a:spAutoFit/>
          </a:bodyPr>
          <a:lstStyle/>
          <a:p>
            <a:pPr algn="ctr"/>
            <a:r>
              <a:rPr lang="en-US" sz="8800" dirty="0" smtClean="0">
                <a:latin typeface="Arial Rounded MT Bold" pitchFamily="34" charset="0"/>
              </a:rPr>
              <a:t>MY LIST</a:t>
            </a:r>
            <a:endParaRPr lang="en-US" sz="8800" dirty="0">
              <a:latin typeface="Arial Rounded MT Bold" pitchFamily="34" charset="0"/>
            </a:endParaRPr>
          </a:p>
        </p:txBody>
      </p:sp>
      <p:sp>
        <p:nvSpPr>
          <p:cNvPr id="5" name="Oval 4"/>
          <p:cNvSpPr/>
          <p:nvPr/>
        </p:nvSpPr>
        <p:spPr>
          <a:xfrm>
            <a:off x="0" y="3048000"/>
            <a:ext cx="1676400" cy="762000"/>
          </a:xfrm>
          <a:prstGeom prst="ellipse">
            <a:avLst/>
          </a:prstGeom>
          <a:noFill/>
          <a:ln>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895600" y="3810000"/>
            <a:ext cx="3048000" cy="18288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943600" y="3048000"/>
            <a:ext cx="1752600" cy="7620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327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6" y="0"/>
            <a:ext cx="9145109" cy="68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3406" y="304800"/>
            <a:ext cx="9062224" cy="7956024"/>
          </a:xfrm>
          <a:prstGeom prst="rect">
            <a:avLst/>
          </a:prstGeom>
          <a:noFill/>
        </p:spPr>
        <p:txBody>
          <a:bodyPr wrap="none" rtlCol="0">
            <a:spAutoFit/>
          </a:bodyPr>
          <a:lstStyle/>
          <a:p>
            <a:pPr marL="514350" indent="-514350">
              <a:buAutoNum type="arabicPeriod"/>
            </a:pPr>
            <a:r>
              <a:rPr lang="en-US" sz="3200" dirty="0" smtClean="0">
                <a:latin typeface="Arial Rounded MT Bold" pitchFamily="34" charset="0"/>
              </a:rPr>
              <a:t>This is your topic sentence.</a:t>
            </a:r>
          </a:p>
          <a:p>
            <a:endParaRPr lang="en-US" sz="1200" dirty="0" smtClean="0">
              <a:latin typeface="Arial Rounded MT Bold" pitchFamily="34" charset="0"/>
            </a:endParaRPr>
          </a:p>
          <a:p>
            <a:r>
              <a:rPr lang="en-US" sz="2000" i="1" dirty="0" smtClean="0">
                <a:latin typeface="Arial Rounded MT Bold" pitchFamily="34" charset="0"/>
              </a:rPr>
              <a:t>	Three things that will make me happy are…</a:t>
            </a:r>
          </a:p>
          <a:p>
            <a:endParaRPr lang="en-US" sz="2000" i="1" dirty="0" smtClean="0">
              <a:latin typeface="Arial Rounded MT Bold" pitchFamily="34" charset="0"/>
            </a:endParaRPr>
          </a:p>
          <a:p>
            <a:pPr marL="514350" indent="-514350">
              <a:buAutoNum type="arabicPeriod" startAt="2"/>
            </a:pPr>
            <a:r>
              <a:rPr lang="en-US" sz="2800" dirty="0" smtClean="0">
                <a:latin typeface="Arial Rounded MT Bold" pitchFamily="34" charset="0"/>
              </a:rPr>
              <a:t>The second sentence should begin  with  an –</a:t>
            </a:r>
            <a:r>
              <a:rPr lang="en-US" sz="2800" dirty="0" err="1" smtClean="0">
                <a:latin typeface="Arial Rounded MT Bold" pitchFamily="34" charset="0"/>
              </a:rPr>
              <a:t>ing</a:t>
            </a:r>
            <a:endParaRPr lang="en-US" sz="2800" dirty="0" smtClean="0">
              <a:latin typeface="Arial Rounded MT Bold" pitchFamily="34" charset="0"/>
            </a:endParaRPr>
          </a:p>
          <a:p>
            <a:r>
              <a:rPr lang="en-US" sz="2800" dirty="0">
                <a:latin typeface="Arial Rounded MT Bold" pitchFamily="34" charset="0"/>
              </a:rPr>
              <a:t>w</a:t>
            </a:r>
            <a:r>
              <a:rPr lang="en-US" sz="2800" dirty="0" smtClean="0">
                <a:latin typeface="Arial Rounded MT Bold" pitchFamily="34" charset="0"/>
              </a:rPr>
              <a:t>ord and used the thing wished for.</a:t>
            </a:r>
          </a:p>
          <a:p>
            <a:endParaRPr lang="en-US" sz="1200" dirty="0" smtClean="0">
              <a:latin typeface="Arial Rounded MT Bold" pitchFamily="34" charset="0"/>
            </a:endParaRPr>
          </a:p>
          <a:p>
            <a:r>
              <a:rPr lang="en-US" sz="2800" dirty="0" smtClean="0">
                <a:latin typeface="Arial Rounded MT Bold" pitchFamily="34" charset="0"/>
              </a:rPr>
              <a:t>	</a:t>
            </a:r>
            <a:r>
              <a:rPr lang="en-US" sz="2000" i="1" dirty="0" smtClean="0">
                <a:latin typeface="Arial Rounded MT Bold" pitchFamily="34" charset="0"/>
              </a:rPr>
              <a:t>Driving my candy apple red Ferrari  would be sheer pleasure.</a:t>
            </a:r>
          </a:p>
          <a:p>
            <a:endParaRPr lang="en-US" sz="2000" i="1" dirty="0" smtClean="0">
              <a:latin typeface="Arial Rounded MT Bold" pitchFamily="34" charset="0"/>
            </a:endParaRPr>
          </a:p>
          <a:p>
            <a:endParaRPr lang="en-US" sz="2000" i="1" dirty="0" smtClean="0">
              <a:latin typeface="Arial Rounded MT Bold" pitchFamily="34" charset="0"/>
            </a:endParaRPr>
          </a:p>
          <a:p>
            <a:pPr marL="514350" indent="-514350">
              <a:buAutoNum type="arabicPeriod" startAt="3"/>
            </a:pPr>
            <a:r>
              <a:rPr lang="en-US" sz="2800" dirty="0" smtClean="0">
                <a:latin typeface="Arial Rounded MT Bold" pitchFamily="34" charset="0"/>
              </a:rPr>
              <a:t>The third sentence begins with “TO” plus and </a:t>
            </a:r>
          </a:p>
          <a:p>
            <a:r>
              <a:rPr lang="en-US" sz="2800" dirty="0">
                <a:latin typeface="Arial Rounded MT Bold" pitchFamily="34" charset="0"/>
              </a:rPr>
              <a:t>a</a:t>
            </a:r>
            <a:r>
              <a:rPr lang="en-US" sz="2800" dirty="0" smtClean="0">
                <a:latin typeface="Arial Rounded MT Bold" pitchFamily="34" charset="0"/>
              </a:rPr>
              <a:t>ction word and uses a happening (event) wished </a:t>
            </a:r>
          </a:p>
          <a:p>
            <a:r>
              <a:rPr lang="en-US" sz="2800" dirty="0" smtClean="0">
                <a:latin typeface="Arial Rounded MT Bold" pitchFamily="34" charset="0"/>
              </a:rPr>
              <a:t>for.</a:t>
            </a:r>
          </a:p>
          <a:p>
            <a:endParaRPr lang="en-US" sz="2800" dirty="0" smtClean="0">
              <a:latin typeface="Arial Rounded MT Bold" pitchFamily="34" charset="0"/>
            </a:endParaRPr>
          </a:p>
          <a:p>
            <a:r>
              <a:rPr lang="en-US" sz="2000" i="1" dirty="0" smtClean="0">
                <a:latin typeface="Arial Rounded MT Bold" pitchFamily="34" charset="0"/>
              </a:rPr>
              <a:t>To live in an energy conscious society would  make our lives healthier.</a:t>
            </a:r>
          </a:p>
          <a:p>
            <a:endParaRPr lang="en-US" sz="2000" i="1" dirty="0" smtClean="0">
              <a:latin typeface="Arial Rounded MT Bold" pitchFamily="34" charset="0"/>
            </a:endParaRPr>
          </a:p>
          <a:p>
            <a:endParaRPr lang="en-US" sz="1100" dirty="0" smtClean="0">
              <a:latin typeface="Arial Rounded MT Bold" pitchFamily="34" charset="0"/>
            </a:endParaRPr>
          </a:p>
          <a:p>
            <a:endParaRPr lang="en-US" sz="3200" i="1" dirty="0">
              <a:latin typeface="Arial Rounded MT Bold" pitchFamily="34" charset="0"/>
            </a:endParaRPr>
          </a:p>
          <a:p>
            <a:endParaRPr lang="en-US" sz="3200" dirty="0" smtClean="0">
              <a:latin typeface="Arial Rounded MT Bold" pitchFamily="34" charset="0"/>
            </a:endParaRPr>
          </a:p>
          <a:p>
            <a:endParaRPr lang="en-US" sz="3200" dirty="0">
              <a:latin typeface="Arial Rounded MT Bold" pitchFamily="34" charset="0"/>
            </a:endParaRPr>
          </a:p>
          <a:p>
            <a:endParaRPr lang="en-US" sz="3200" dirty="0" smtClean="0">
              <a:latin typeface="Arial Rounded MT Bold" pitchFamily="34" charset="0"/>
            </a:endParaRPr>
          </a:p>
        </p:txBody>
      </p:sp>
    </p:spTree>
    <p:extLst>
      <p:ext uri="{BB962C8B-B14F-4D97-AF65-F5344CB8AC3E}">
        <p14:creationId xmlns:p14="http://schemas.microsoft.com/office/powerpoint/2010/main" val="9481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animEffect transition="in" filter="fade">
                                      <p:cBhvr>
                                        <p:cTn id="1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 y="0"/>
            <a:ext cx="9145109" cy="68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381000"/>
            <a:ext cx="8886279" cy="7540526"/>
          </a:xfrm>
          <a:prstGeom prst="rect">
            <a:avLst/>
          </a:prstGeom>
          <a:noFill/>
        </p:spPr>
        <p:txBody>
          <a:bodyPr wrap="none" rtlCol="0">
            <a:spAutoFit/>
          </a:bodyPr>
          <a:lstStyle/>
          <a:p>
            <a:r>
              <a:rPr lang="en-US" sz="2800" dirty="0">
                <a:latin typeface="Arial Rounded MT Bold" pitchFamily="34" charset="0"/>
              </a:rPr>
              <a:t>4. The fourth sentence begins with </a:t>
            </a:r>
            <a:r>
              <a:rPr lang="en-US" sz="2800" dirty="0" smtClean="0">
                <a:latin typeface="Arial Rounded MT Bold" pitchFamily="34" charset="0"/>
              </a:rPr>
              <a:t>a prepositional </a:t>
            </a:r>
          </a:p>
          <a:p>
            <a:r>
              <a:rPr lang="en-US" sz="2800" dirty="0" smtClean="0">
                <a:latin typeface="Arial Rounded MT Bold" pitchFamily="34" charset="0"/>
              </a:rPr>
              <a:t>phrase and </a:t>
            </a:r>
            <a:r>
              <a:rPr lang="en-US" sz="2800" dirty="0">
                <a:latin typeface="Arial Rounded MT Bold" pitchFamily="34" charset="0"/>
              </a:rPr>
              <a:t>uses the place </a:t>
            </a:r>
            <a:r>
              <a:rPr lang="en-US" sz="2800" dirty="0" smtClean="0">
                <a:latin typeface="Arial Rounded MT Bold" pitchFamily="34" charset="0"/>
              </a:rPr>
              <a:t>desired </a:t>
            </a:r>
            <a:r>
              <a:rPr lang="en-US" sz="2800" dirty="0">
                <a:latin typeface="Arial Rounded MT Bold" pitchFamily="34" charset="0"/>
              </a:rPr>
              <a:t>to visit</a:t>
            </a:r>
            <a:r>
              <a:rPr lang="en-US" sz="2800" dirty="0" smtClean="0">
                <a:latin typeface="Arial Rounded MT Bold" pitchFamily="34" charset="0"/>
              </a:rPr>
              <a:t>.</a:t>
            </a:r>
          </a:p>
          <a:p>
            <a:endParaRPr lang="en-US" sz="2800" dirty="0"/>
          </a:p>
          <a:p>
            <a:r>
              <a:rPr lang="en-US" sz="2000" i="1" dirty="0">
                <a:latin typeface="Arial Rounded MT Bold" pitchFamily="34" charset="0"/>
              </a:rPr>
              <a:t>During a visit to Australia, I would certainly see kangaroos.</a:t>
            </a:r>
          </a:p>
          <a:p>
            <a:endParaRPr lang="en-US" sz="2000" dirty="0" smtClean="0"/>
          </a:p>
          <a:p>
            <a:endParaRPr lang="en-US" sz="2000" dirty="0" smtClean="0"/>
          </a:p>
          <a:p>
            <a:r>
              <a:rPr lang="en-US" sz="2800" dirty="0" smtClean="0">
                <a:latin typeface="Arial Rounded MT Bold" pitchFamily="34" charset="0"/>
              </a:rPr>
              <a:t>5. The last sentence is a concluding sentence </a:t>
            </a:r>
          </a:p>
          <a:p>
            <a:r>
              <a:rPr lang="en-US" sz="2800" dirty="0" smtClean="0">
                <a:latin typeface="Arial Rounded MT Bold" pitchFamily="34" charset="0"/>
              </a:rPr>
              <a:t>beginning with a word such as finally, certainly, </a:t>
            </a:r>
          </a:p>
          <a:p>
            <a:r>
              <a:rPr lang="en-US" sz="2800" dirty="0" smtClean="0">
                <a:latin typeface="Arial Rounded MT Bold" pitchFamily="34" charset="0"/>
              </a:rPr>
              <a:t>surely, etc. </a:t>
            </a:r>
          </a:p>
          <a:p>
            <a:endParaRPr lang="en-US" sz="2800" dirty="0" smtClean="0"/>
          </a:p>
          <a:p>
            <a:r>
              <a:rPr lang="en-US" sz="2000" i="1" dirty="0" smtClean="0"/>
              <a:t>	</a:t>
            </a:r>
            <a:r>
              <a:rPr lang="en-US" sz="2000" i="1" dirty="0" smtClean="0">
                <a:latin typeface="Arial Rounded MT Bold" pitchFamily="34" charset="0"/>
              </a:rPr>
              <a:t>Hopefully my wishes will come true before I’m 50.</a:t>
            </a:r>
          </a:p>
          <a:p>
            <a:endParaRPr lang="en-US" sz="2000" i="1" dirty="0" smtClean="0"/>
          </a:p>
          <a:p>
            <a:endParaRPr lang="en-US" sz="2000" i="1" dirty="0"/>
          </a:p>
          <a:p>
            <a:r>
              <a:rPr lang="en-US" sz="2800" dirty="0" smtClean="0">
                <a:latin typeface="Arial Rounded MT Bold" pitchFamily="34" charset="0"/>
              </a:rPr>
              <a:t>6. Now write the final copy of your paper in </a:t>
            </a:r>
          </a:p>
          <a:p>
            <a:r>
              <a:rPr lang="en-US" sz="2800" dirty="0" smtClean="0">
                <a:latin typeface="Arial Rounded MT Bold" pitchFamily="34" charset="0"/>
              </a:rPr>
              <a:t>paragraph form  and turn it into the teacher.</a:t>
            </a:r>
          </a:p>
          <a:p>
            <a:endParaRPr lang="en-US" sz="2800" dirty="0">
              <a:latin typeface="Arial Rounded MT Bold" pitchFamily="34" charset="0"/>
            </a:endParaRPr>
          </a:p>
          <a:p>
            <a:endParaRPr lang="en-US" sz="2800" dirty="0" smtClean="0">
              <a:latin typeface="Arial Rounded MT Bold" pitchFamily="34" charset="0"/>
            </a:endParaRPr>
          </a:p>
          <a:p>
            <a:endParaRPr lang="en-US" sz="2800" dirty="0"/>
          </a:p>
          <a:p>
            <a:endParaRPr lang="en-US" sz="2800" dirty="0"/>
          </a:p>
        </p:txBody>
      </p:sp>
    </p:spTree>
    <p:extLst>
      <p:ext uri="{BB962C8B-B14F-4D97-AF65-F5344CB8AC3E}">
        <p14:creationId xmlns:p14="http://schemas.microsoft.com/office/powerpoint/2010/main" val="2285999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0" end="10"/>
                                            </p:txEl>
                                          </p:spTgt>
                                        </p:tgtEl>
                                        <p:attrNameLst>
                                          <p:attrName>style.visibility</p:attrName>
                                        </p:attrNameLst>
                                      </p:cBhvr>
                                      <p:to>
                                        <p:strVal val="visible"/>
                                      </p:to>
                                    </p:set>
                                    <p:animEffect transition="in" filter="fade">
                                      <p:cBhvr>
                                        <p:cTn id="1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 y="0"/>
            <a:ext cx="9145109" cy="68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771" y="1431144"/>
            <a:ext cx="9142118" cy="4031873"/>
          </a:xfrm>
          <a:prstGeom prst="rect">
            <a:avLst/>
          </a:prstGeom>
          <a:noFill/>
        </p:spPr>
        <p:txBody>
          <a:bodyPr wrap="none" rtlCol="0">
            <a:spAutoFit/>
          </a:bodyPr>
          <a:lstStyle/>
          <a:p>
            <a:r>
              <a:rPr lang="en-US" sz="3200" dirty="0" smtClean="0">
                <a:latin typeface="Arial Rounded MT Bold" pitchFamily="34" charset="0"/>
              </a:rPr>
              <a:t>Write a ten sentence paragraph about a trip</a:t>
            </a:r>
          </a:p>
          <a:p>
            <a:r>
              <a:rPr lang="en-US" sz="3200" dirty="0" smtClean="0">
                <a:latin typeface="Arial Rounded MT Bold" pitchFamily="34" charset="0"/>
              </a:rPr>
              <a:t>you took. It can be a real trip or an imaginary </a:t>
            </a:r>
          </a:p>
          <a:p>
            <a:r>
              <a:rPr lang="en-US" sz="3200" dirty="0" smtClean="0">
                <a:latin typeface="Arial Rounded MT Bold" pitchFamily="34" charset="0"/>
              </a:rPr>
              <a:t>trip to the moon or on a rocket ship.</a:t>
            </a:r>
          </a:p>
          <a:p>
            <a:endParaRPr lang="en-US" sz="3200" dirty="0">
              <a:latin typeface="Arial Rounded MT Bold" pitchFamily="34" charset="0"/>
            </a:endParaRPr>
          </a:p>
          <a:p>
            <a:endParaRPr lang="en-US" sz="3200" dirty="0" smtClean="0">
              <a:latin typeface="Arial Rounded MT Bold" pitchFamily="34" charset="0"/>
            </a:endParaRPr>
          </a:p>
          <a:p>
            <a:pPr algn="ctr"/>
            <a:r>
              <a:rPr lang="en-US" sz="3200" dirty="0" smtClean="0">
                <a:latin typeface="Arial Rounded MT Bold" pitchFamily="34" charset="0"/>
              </a:rPr>
              <a:t>The Catch?</a:t>
            </a:r>
          </a:p>
          <a:p>
            <a:pPr algn="ctr"/>
            <a:endParaRPr lang="en-US" sz="3200" dirty="0" smtClean="0">
              <a:latin typeface="Arial Rounded MT Bold" pitchFamily="34" charset="0"/>
            </a:endParaRPr>
          </a:p>
          <a:p>
            <a:pPr algn="ctr"/>
            <a:r>
              <a:rPr lang="en-US" sz="3200" dirty="0" smtClean="0">
                <a:latin typeface="Arial Rounded MT Bold" pitchFamily="34" charset="0"/>
              </a:rPr>
              <a:t>Follow these criteria…</a:t>
            </a:r>
            <a:endParaRPr lang="en-US" sz="3200" dirty="0">
              <a:latin typeface="Arial Rounded MT Bold" pitchFamily="34" charset="0"/>
            </a:endParaRPr>
          </a:p>
        </p:txBody>
      </p:sp>
      <p:sp>
        <p:nvSpPr>
          <p:cNvPr id="4" name="TextBox 3"/>
          <p:cNvSpPr txBox="1"/>
          <p:nvPr/>
        </p:nvSpPr>
        <p:spPr>
          <a:xfrm>
            <a:off x="304800" y="228600"/>
            <a:ext cx="2978701" cy="584775"/>
          </a:xfrm>
          <a:prstGeom prst="rect">
            <a:avLst/>
          </a:prstGeom>
          <a:noFill/>
        </p:spPr>
        <p:txBody>
          <a:bodyPr wrap="none" rtlCol="0">
            <a:spAutoFit/>
          </a:bodyPr>
          <a:lstStyle/>
          <a:p>
            <a:r>
              <a:rPr lang="en-US" sz="3200" dirty="0" smtClean="0">
                <a:latin typeface="Arial Rounded MT Bold" pitchFamily="34" charset="0"/>
              </a:rPr>
              <a:t>ASSIGNMENT</a:t>
            </a:r>
            <a:endParaRPr lang="en-US" sz="3200" dirty="0">
              <a:latin typeface="Arial Rounded MT Bold" pitchFamily="34" charset="0"/>
            </a:endParaRPr>
          </a:p>
        </p:txBody>
      </p:sp>
    </p:spTree>
    <p:extLst>
      <p:ext uri="{BB962C8B-B14F-4D97-AF65-F5344CB8AC3E}">
        <p14:creationId xmlns:p14="http://schemas.microsoft.com/office/powerpoint/2010/main" val="2929714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 y="0"/>
            <a:ext cx="9145109" cy="68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0770" y="685800"/>
            <a:ext cx="8236486" cy="5262979"/>
          </a:xfrm>
          <a:prstGeom prst="rect">
            <a:avLst/>
          </a:prstGeom>
          <a:noFill/>
        </p:spPr>
        <p:txBody>
          <a:bodyPr wrap="none" rtlCol="0">
            <a:spAutoFit/>
          </a:bodyPr>
          <a:lstStyle/>
          <a:p>
            <a:r>
              <a:rPr lang="en-US" sz="2400" dirty="0" smtClean="0">
                <a:latin typeface="Arial Rounded MT Bold" pitchFamily="34" charset="0"/>
              </a:rPr>
              <a:t>Sentence 1: must begin with a singular Common noun </a:t>
            </a:r>
          </a:p>
          <a:p>
            <a:r>
              <a:rPr lang="en-US" sz="2400" dirty="0" smtClean="0">
                <a:latin typeface="Arial Rounded MT Bold" pitchFamily="34" charset="0"/>
              </a:rPr>
              <a:t>(DO NOT BEGIN WITH THE)</a:t>
            </a:r>
          </a:p>
          <a:p>
            <a:endParaRPr lang="en-US" sz="800" dirty="0" smtClean="0">
              <a:latin typeface="Arial Rounded MT Bold" pitchFamily="34" charset="0"/>
            </a:endParaRPr>
          </a:p>
          <a:p>
            <a:r>
              <a:rPr lang="en-US" sz="2400" dirty="0" smtClean="0">
                <a:latin typeface="Arial Rounded MT Bold" pitchFamily="34" charset="0"/>
              </a:rPr>
              <a:t>Sentence 2: must begin with an adjective.</a:t>
            </a:r>
          </a:p>
          <a:p>
            <a:endParaRPr lang="en-US" sz="800" dirty="0" smtClean="0">
              <a:latin typeface="Arial Rounded MT Bold" pitchFamily="34" charset="0"/>
            </a:endParaRPr>
          </a:p>
          <a:p>
            <a:r>
              <a:rPr lang="en-US" sz="2400" dirty="0" smtClean="0">
                <a:latin typeface="Arial Rounded MT Bold" pitchFamily="34" charset="0"/>
              </a:rPr>
              <a:t>Sentence 3: must begin with a phrase that tells when</a:t>
            </a:r>
          </a:p>
          <a:p>
            <a:endParaRPr lang="en-US" sz="800" dirty="0" smtClean="0">
              <a:latin typeface="Arial Rounded MT Bold" pitchFamily="34" charset="0"/>
            </a:endParaRPr>
          </a:p>
          <a:p>
            <a:r>
              <a:rPr lang="en-US" sz="2400" dirty="0" smtClean="0">
                <a:latin typeface="Arial Rounded MT Bold" pitchFamily="34" charset="0"/>
              </a:rPr>
              <a:t>Sentence 4: must begin with a verb ending in  -</a:t>
            </a:r>
            <a:r>
              <a:rPr lang="en-US" sz="2400" dirty="0" err="1" smtClean="0">
                <a:latin typeface="Arial Rounded MT Bold" pitchFamily="34" charset="0"/>
              </a:rPr>
              <a:t>ing</a:t>
            </a:r>
            <a:endParaRPr lang="en-US" sz="2400" dirty="0" smtClean="0">
              <a:latin typeface="Arial Rounded MT Bold" pitchFamily="34" charset="0"/>
            </a:endParaRPr>
          </a:p>
          <a:p>
            <a:endParaRPr lang="en-US" sz="800" dirty="0" smtClean="0">
              <a:latin typeface="Arial Rounded MT Bold" pitchFamily="34" charset="0"/>
            </a:endParaRPr>
          </a:p>
          <a:p>
            <a:r>
              <a:rPr lang="en-US" sz="2400" dirty="0" smtClean="0">
                <a:latin typeface="Arial Rounded MT Bold" pitchFamily="34" charset="0"/>
              </a:rPr>
              <a:t>Sentence 5: must begin with a phrase that tells where</a:t>
            </a:r>
          </a:p>
          <a:p>
            <a:endParaRPr lang="en-US" sz="800" dirty="0" smtClean="0">
              <a:latin typeface="Arial Rounded MT Bold" pitchFamily="34" charset="0"/>
            </a:endParaRPr>
          </a:p>
          <a:p>
            <a:r>
              <a:rPr lang="en-US" sz="2400" dirty="0" smtClean="0">
                <a:latin typeface="Arial Rounded MT Bold" pitchFamily="34" charset="0"/>
              </a:rPr>
              <a:t>Sentence 6: must begin with an interjection</a:t>
            </a:r>
          </a:p>
          <a:p>
            <a:endParaRPr lang="en-US" sz="800" dirty="0" smtClean="0">
              <a:latin typeface="Arial Rounded MT Bold" pitchFamily="34" charset="0"/>
            </a:endParaRPr>
          </a:p>
          <a:p>
            <a:r>
              <a:rPr lang="en-US" sz="2400" dirty="0" smtClean="0">
                <a:latin typeface="Arial Rounded MT Bold" pitchFamily="34" charset="0"/>
              </a:rPr>
              <a:t>Sentence 7: must begin with a phrase that tells how</a:t>
            </a:r>
          </a:p>
          <a:p>
            <a:endParaRPr lang="en-US" sz="800" dirty="0" smtClean="0">
              <a:latin typeface="Arial Rounded MT Bold" pitchFamily="34" charset="0"/>
            </a:endParaRPr>
          </a:p>
          <a:p>
            <a:r>
              <a:rPr lang="en-US" sz="2400" dirty="0" smtClean="0">
                <a:latin typeface="Arial Rounded MT Bold" pitchFamily="34" charset="0"/>
              </a:rPr>
              <a:t>Sentence 8: must begin with an adverb ending in –</a:t>
            </a:r>
            <a:r>
              <a:rPr lang="en-US" sz="2400" dirty="0" err="1" smtClean="0">
                <a:latin typeface="Arial Rounded MT Bold" pitchFamily="34" charset="0"/>
              </a:rPr>
              <a:t>ly</a:t>
            </a:r>
            <a:endParaRPr lang="en-US" sz="2400" dirty="0" smtClean="0">
              <a:latin typeface="Arial Rounded MT Bold" pitchFamily="34" charset="0"/>
            </a:endParaRPr>
          </a:p>
          <a:p>
            <a:endParaRPr lang="en-US" sz="800" dirty="0" smtClean="0">
              <a:latin typeface="Arial Rounded MT Bold" pitchFamily="34" charset="0"/>
            </a:endParaRPr>
          </a:p>
          <a:p>
            <a:r>
              <a:rPr lang="en-US" sz="2400" dirty="0" smtClean="0">
                <a:latin typeface="Arial Rounded MT Bold" pitchFamily="34" charset="0"/>
              </a:rPr>
              <a:t>Sentence 9: must begin with a prepositional phrase</a:t>
            </a:r>
          </a:p>
          <a:p>
            <a:endParaRPr lang="en-US" sz="800" dirty="0" smtClean="0">
              <a:latin typeface="Arial Rounded MT Bold" pitchFamily="34" charset="0"/>
            </a:endParaRPr>
          </a:p>
          <a:p>
            <a:r>
              <a:rPr lang="en-US" sz="2400" dirty="0" smtClean="0">
                <a:latin typeface="Arial Rounded MT Bold" pitchFamily="34" charset="0"/>
              </a:rPr>
              <a:t>Sentence 10: must begin with a verb ending in -</a:t>
            </a:r>
            <a:r>
              <a:rPr lang="en-US" sz="2400" dirty="0" err="1" smtClean="0">
                <a:latin typeface="Arial Rounded MT Bold" pitchFamily="34" charset="0"/>
              </a:rPr>
              <a:t>ed</a:t>
            </a:r>
            <a:endParaRPr lang="en-US" sz="2400" dirty="0" smtClean="0">
              <a:latin typeface="Arial Rounded MT Bold" pitchFamily="34" charset="0"/>
            </a:endParaRPr>
          </a:p>
        </p:txBody>
      </p:sp>
      <p:sp>
        <p:nvSpPr>
          <p:cNvPr id="2" name="TextBox 1"/>
          <p:cNvSpPr txBox="1"/>
          <p:nvPr/>
        </p:nvSpPr>
        <p:spPr>
          <a:xfrm>
            <a:off x="488479" y="39469"/>
            <a:ext cx="2550698" cy="646331"/>
          </a:xfrm>
          <a:prstGeom prst="rect">
            <a:avLst/>
          </a:prstGeom>
          <a:noFill/>
        </p:spPr>
        <p:txBody>
          <a:bodyPr wrap="none" rtlCol="0">
            <a:spAutoFit/>
          </a:bodyPr>
          <a:lstStyle/>
          <a:p>
            <a:pPr algn="ctr"/>
            <a:r>
              <a:rPr lang="en-US" sz="3600" dirty="0" smtClean="0">
                <a:latin typeface="Arial Rounded MT Bold" pitchFamily="34" charset="0"/>
              </a:rPr>
              <a:t>CRITERIA:</a:t>
            </a:r>
            <a:endParaRPr lang="en-US" sz="3600" dirty="0">
              <a:latin typeface="Arial Rounded MT Bold" pitchFamily="34" charset="0"/>
            </a:endParaRPr>
          </a:p>
        </p:txBody>
      </p:sp>
    </p:spTree>
    <p:extLst>
      <p:ext uri="{BB962C8B-B14F-4D97-AF65-F5344CB8AC3E}">
        <p14:creationId xmlns:p14="http://schemas.microsoft.com/office/powerpoint/2010/main" val="1220243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8" y="0"/>
            <a:ext cx="915232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3035" y="0"/>
            <a:ext cx="8229600" cy="1143000"/>
          </a:xfrm>
        </p:spPr>
        <p:txBody>
          <a:bodyPr>
            <a:normAutofit/>
          </a:bodyPr>
          <a:lstStyle/>
          <a:p>
            <a:r>
              <a:rPr lang="en-US" sz="6000" dirty="0" smtClean="0">
                <a:solidFill>
                  <a:schemeClr val="bg2"/>
                </a:solidFill>
                <a:latin typeface="Blackadder ITC" pitchFamily="82" charset="0"/>
              </a:rPr>
              <a:t>Variety</a:t>
            </a:r>
            <a:r>
              <a:rPr lang="en-US" sz="6000" dirty="0" smtClean="0">
                <a:solidFill>
                  <a:schemeClr val="bg2"/>
                </a:solidFill>
                <a:latin typeface="Arial Rounded MT Bold" pitchFamily="34" charset="0"/>
              </a:rPr>
              <a:t> is Good!</a:t>
            </a:r>
            <a:endParaRPr lang="en-US" sz="6000" dirty="0">
              <a:solidFill>
                <a:schemeClr val="bg2"/>
              </a:solidFill>
              <a:latin typeface="Arial Rounded MT Bold" pitchFamily="34" charset="0"/>
            </a:endParaRPr>
          </a:p>
        </p:txBody>
      </p:sp>
      <p:sp>
        <p:nvSpPr>
          <p:cNvPr id="3" name="Content Placeholder 2"/>
          <p:cNvSpPr>
            <a:spLocks noGrp="1"/>
          </p:cNvSpPr>
          <p:nvPr>
            <p:ph idx="1"/>
          </p:nvPr>
        </p:nvSpPr>
        <p:spPr>
          <a:xfrm>
            <a:off x="457200" y="1219200"/>
            <a:ext cx="8229600" cy="5638800"/>
          </a:xfrm>
        </p:spPr>
        <p:txBody>
          <a:bodyPr>
            <a:normAutofit/>
          </a:bodyPr>
          <a:lstStyle/>
          <a:p>
            <a:pPr marL="0" indent="0">
              <a:buNone/>
            </a:pPr>
            <a:r>
              <a:rPr lang="en-US" sz="2800" dirty="0" smtClean="0">
                <a:solidFill>
                  <a:schemeClr val="bg2"/>
                </a:solidFill>
                <a:latin typeface="Arial Rounded MT Bold" pitchFamily="34" charset="0"/>
              </a:rPr>
              <a:t>Baskin Robbins Ice Cream</a:t>
            </a:r>
          </a:p>
          <a:p>
            <a:pPr marL="0" indent="0">
              <a:buNone/>
            </a:pPr>
            <a:endParaRPr lang="en-US" sz="2800" dirty="0">
              <a:solidFill>
                <a:schemeClr val="bg2"/>
              </a:solidFill>
              <a:latin typeface="Arial Rounded MT Bold" pitchFamily="34" charset="0"/>
            </a:endParaRPr>
          </a:p>
          <a:p>
            <a:pPr marL="0" indent="0">
              <a:buNone/>
            </a:pPr>
            <a:endParaRPr lang="en-US" sz="2800" dirty="0" smtClean="0">
              <a:solidFill>
                <a:schemeClr val="bg2"/>
              </a:solidFill>
              <a:latin typeface="Arial Rounded MT Bold" pitchFamily="34" charset="0"/>
            </a:endParaRPr>
          </a:p>
          <a:p>
            <a:pPr marL="0" indent="0">
              <a:buNone/>
            </a:pPr>
            <a:endParaRPr lang="en-US" sz="2800" dirty="0">
              <a:solidFill>
                <a:schemeClr val="bg2"/>
              </a:solidFill>
              <a:latin typeface="Arial Rounded MT Bold" pitchFamily="34" charset="0"/>
            </a:endParaRPr>
          </a:p>
          <a:p>
            <a:pPr marL="0" indent="0">
              <a:buNone/>
            </a:pPr>
            <a:r>
              <a:rPr lang="en-US" sz="4800" dirty="0" smtClean="0">
                <a:solidFill>
                  <a:schemeClr val="bg2"/>
                </a:solidFill>
                <a:latin typeface="Curlz MT" pitchFamily="82" charset="0"/>
              </a:rPr>
              <a:t>Variety</a:t>
            </a:r>
            <a:r>
              <a:rPr lang="en-US" sz="2800" dirty="0" smtClean="0">
                <a:solidFill>
                  <a:schemeClr val="bg2"/>
                </a:solidFill>
                <a:latin typeface="Arial Rounded MT Bold" pitchFamily="34" charset="0"/>
              </a:rPr>
              <a:t> in sentence fluency is a number of different  lengths, beginnings, and kinds of sentences.</a:t>
            </a:r>
          </a:p>
          <a:p>
            <a:pPr marL="0" indent="0">
              <a:buNone/>
            </a:pPr>
            <a:endParaRPr lang="en-US" sz="2800" dirty="0">
              <a:solidFill>
                <a:schemeClr val="bg2"/>
              </a:solidFill>
              <a:latin typeface="Arial Rounded MT Bold" pitchFamily="34" charset="0"/>
            </a:endParaRPr>
          </a:p>
          <a:p>
            <a:pPr marL="0" indent="0">
              <a:buNone/>
            </a:pPr>
            <a:r>
              <a:rPr lang="en-US" sz="2800" dirty="0" smtClean="0">
                <a:solidFill>
                  <a:schemeClr val="bg2"/>
                </a:solidFill>
                <a:latin typeface="Arial Rounded MT Bold" pitchFamily="34" charset="0"/>
              </a:rPr>
              <a:t>***Think of something else that has a lot of variety. ***</a:t>
            </a:r>
            <a:endParaRPr lang="en-US" sz="2800" dirty="0">
              <a:solidFill>
                <a:schemeClr val="bg2"/>
              </a:solidFill>
              <a:latin typeface="Arial Rounded MT Bold" pitchFamily="34" charset="0"/>
            </a:endParaRPr>
          </a:p>
        </p:txBody>
      </p:sp>
      <p:grpSp>
        <p:nvGrpSpPr>
          <p:cNvPr id="4" name="Group 3"/>
          <p:cNvGrpSpPr/>
          <p:nvPr/>
        </p:nvGrpSpPr>
        <p:grpSpPr>
          <a:xfrm>
            <a:off x="4601415" y="1806292"/>
            <a:ext cx="3581400" cy="1339681"/>
            <a:chOff x="4867114" y="4648200"/>
            <a:chExt cx="4191000" cy="2047875"/>
          </a:xfrm>
        </p:grpSpPr>
        <p:pic>
          <p:nvPicPr>
            <p:cNvPr id="1029"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114" y="5279688"/>
              <a:ext cx="4162586" cy="141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7114" y="4648200"/>
              <a:ext cx="4191000"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730932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4" y="-645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28600"/>
            <a:ext cx="8229600" cy="1143000"/>
          </a:xfrm>
        </p:spPr>
        <p:txBody>
          <a:bodyPr/>
          <a:lstStyle/>
          <a:p>
            <a:r>
              <a:rPr lang="en-US" dirty="0" smtClean="0">
                <a:solidFill>
                  <a:schemeClr val="bg2">
                    <a:lumMod val="90000"/>
                  </a:schemeClr>
                </a:solidFill>
                <a:latin typeface="Arial Rounded MT Bold" pitchFamily="34" charset="0"/>
              </a:rPr>
              <a:t>Sentence Fluency</a:t>
            </a:r>
            <a:endParaRPr lang="en-US" dirty="0">
              <a:solidFill>
                <a:schemeClr val="bg2">
                  <a:lumMod val="90000"/>
                </a:schemeClr>
              </a:solidFill>
              <a:latin typeface="Arial Rounded MT Bold" pitchFamily="34" charset="0"/>
            </a:endParaRPr>
          </a:p>
        </p:txBody>
      </p:sp>
      <p:sp>
        <p:nvSpPr>
          <p:cNvPr id="3" name="Content Placeholder 2"/>
          <p:cNvSpPr>
            <a:spLocks noGrp="1"/>
          </p:cNvSpPr>
          <p:nvPr>
            <p:ph idx="1"/>
          </p:nvPr>
        </p:nvSpPr>
        <p:spPr>
          <a:xfrm>
            <a:off x="457200" y="1447800"/>
            <a:ext cx="8229600" cy="4876800"/>
          </a:xfrm>
        </p:spPr>
        <p:txBody>
          <a:bodyPr>
            <a:normAutofit lnSpcReduction="10000"/>
          </a:bodyPr>
          <a:lstStyle/>
          <a:p>
            <a:pPr marL="0" indent="0">
              <a:buNone/>
            </a:pPr>
            <a:r>
              <a:rPr lang="en-US" dirty="0" smtClean="0">
                <a:solidFill>
                  <a:schemeClr val="bg2">
                    <a:lumMod val="90000"/>
                  </a:schemeClr>
                </a:solidFill>
                <a:latin typeface="Arial Rounded MT Bold" pitchFamily="34" charset="0"/>
              </a:rPr>
              <a:t>As you flow down the river of your writing, is it choppy and rough or does it flow in a natural pattern?</a:t>
            </a:r>
          </a:p>
          <a:p>
            <a:pPr marL="0" indent="0">
              <a:buNone/>
            </a:pPr>
            <a:endParaRPr lang="en-US" dirty="0">
              <a:solidFill>
                <a:schemeClr val="bg2">
                  <a:lumMod val="90000"/>
                </a:schemeClr>
              </a:solidFill>
              <a:latin typeface="Arial Rounded MT Bold" pitchFamily="34" charset="0"/>
            </a:endParaRPr>
          </a:p>
          <a:p>
            <a:pPr marL="0" indent="0">
              <a:buNone/>
            </a:pPr>
            <a:endParaRPr lang="en-US" dirty="0" smtClean="0">
              <a:solidFill>
                <a:schemeClr val="bg2">
                  <a:lumMod val="90000"/>
                </a:schemeClr>
              </a:solidFill>
              <a:latin typeface="Arial Rounded MT Bold" pitchFamily="34" charset="0"/>
            </a:endParaRPr>
          </a:p>
          <a:p>
            <a:pPr marL="0" indent="0">
              <a:buNone/>
            </a:pPr>
            <a:endParaRPr lang="en-US" dirty="0">
              <a:solidFill>
                <a:schemeClr val="bg2">
                  <a:lumMod val="90000"/>
                </a:schemeClr>
              </a:solidFill>
              <a:latin typeface="Arial Rounded MT Bold" pitchFamily="34" charset="0"/>
            </a:endParaRPr>
          </a:p>
          <a:p>
            <a:pPr marL="0" indent="0">
              <a:buNone/>
            </a:pPr>
            <a:endParaRPr lang="en-US" dirty="0" smtClean="0">
              <a:solidFill>
                <a:schemeClr val="bg2">
                  <a:lumMod val="90000"/>
                </a:schemeClr>
              </a:solidFill>
              <a:latin typeface="Arial Rounded MT Bold" pitchFamily="34" charset="0"/>
            </a:endParaRPr>
          </a:p>
          <a:p>
            <a:pPr marL="0" indent="0">
              <a:buNone/>
            </a:pPr>
            <a:endParaRPr lang="en-US" dirty="0">
              <a:solidFill>
                <a:schemeClr val="bg2">
                  <a:lumMod val="90000"/>
                </a:schemeClr>
              </a:solidFill>
              <a:latin typeface="Arial Rounded MT Bold" pitchFamily="34" charset="0"/>
            </a:endParaRPr>
          </a:p>
          <a:p>
            <a:pPr marL="0" indent="0">
              <a:buNone/>
            </a:pPr>
            <a:endParaRPr lang="en-US" dirty="0" smtClean="0">
              <a:solidFill>
                <a:schemeClr val="bg2">
                  <a:lumMod val="90000"/>
                </a:schemeClr>
              </a:solidFill>
              <a:latin typeface="Arial Rounded MT Bold" pitchFamily="34" charset="0"/>
            </a:endParaRPr>
          </a:p>
          <a:p>
            <a:pPr marL="0" indent="0">
              <a:buNone/>
            </a:pPr>
            <a:endParaRPr lang="en-US" dirty="0">
              <a:solidFill>
                <a:schemeClr val="bg2">
                  <a:lumMod val="90000"/>
                </a:schemeClr>
              </a:solidFill>
              <a:latin typeface="Arial Rounded MT Bold" pitchFamily="34" charset="0"/>
            </a:endParaRPr>
          </a:p>
          <a:p>
            <a:pPr marL="0" indent="0" algn="ctr">
              <a:buNone/>
            </a:pPr>
            <a:r>
              <a:rPr lang="en-US" sz="3600" dirty="0" smtClean="0">
                <a:solidFill>
                  <a:schemeClr val="bg2">
                    <a:lumMod val="90000"/>
                  </a:schemeClr>
                </a:solidFill>
                <a:latin typeface="Arial Rounded MT Bold" pitchFamily="34" charset="0"/>
              </a:rPr>
              <a:t>FLOAT TRIP</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895600"/>
            <a:ext cx="4114800" cy="2667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660" y="2895600"/>
            <a:ext cx="4015004" cy="266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5748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109" cy="68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4683" y="76200"/>
            <a:ext cx="8817735" cy="5693866"/>
          </a:xfrm>
          <a:prstGeom prst="rect">
            <a:avLst/>
          </a:prstGeom>
          <a:noFill/>
        </p:spPr>
        <p:txBody>
          <a:bodyPr wrap="none" rtlCol="0">
            <a:spAutoFit/>
          </a:bodyPr>
          <a:lstStyle/>
          <a:p>
            <a:r>
              <a:rPr lang="en-US" sz="3200" dirty="0" smtClean="0">
                <a:solidFill>
                  <a:schemeClr val="bg2"/>
                </a:solidFill>
                <a:latin typeface="Arial Rounded MT Bold" pitchFamily="34" charset="0"/>
              </a:rPr>
              <a:t> </a:t>
            </a:r>
            <a:r>
              <a:rPr lang="en-US" sz="4400" dirty="0" smtClean="0">
                <a:solidFill>
                  <a:schemeClr val="bg2"/>
                </a:solidFill>
                <a:latin typeface="Arial Rounded MT Bold" pitchFamily="34" charset="0"/>
              </a:rPr>
              <a:t>EXAMPLE :TEACHER</a:t>
            </a:r>
            <a:endParaRPr lang="en-US" sz="4400" dirty="0">
              <a:solidFill>
                <a:schemeClr val="bg2"/>
              </a:solidFill>
              <a:latin typeface="Arial Rounded MT Bold" pitchFamily="34" charset="0"/>
            </a:endParaRPr>
          </a:p>
          <a:p>
            <a:endParaRPr lang="en-US" sz="3200" dirty="0" smtClean="0">
              <a:solidFill>
                <a:schemeClr val="bg2"/>
              </a:solidFill>
              <a:latin typeface="Arial Rounded MT Bold" pitchFamily="34" charset="0"/>
            </a:endParaRPr>
          </a:p>
          <a:p>
            <a:r>
              <a:rPr lang="en-US" sz="3200" dirty="0" smtClean="0">
                <a:solidFill>
                  <a:schemeClr val="bg2"/>
                </a:solidFill>
                <a:latin typeface="Arial Rounded MT Bold" pitchFamily="34" charset="0"/>
              </a:rPr>
              <a:t>I am really happy to be your teacher. I hope</a:t>
            </a:r>
          </a:p>
          <a:p>
            <a:r>
              <a:rPr lang="en-US" sz="3200" dirty="0">
                <a:solidFill>
                  <a:schemeClr val="bg2"/>
                </a:solidFill>
                <a:latin typeface="Arial Rounded MT Bold" pitchFamily="34" charset="0"/>
              </a:rPr>
              <a:t>w</a:t>
            </a:r>
            <a:r>
              <a:rPr lang="en-US" sz="3200" dirty="0" smtClean="0">
                <a:solidFill>
                  <a:schemeClr val="bg2"/>
                </a:solidFill>
                <a:latin typeface="Arial Rounded MT Bold" pitchFamily="34" charset="0"/>
              </a:rPr>
              <a:t>e have fun this year. I will teach you many </a:t>
            </a:r>
          </a:p>
          <a:p>
            <a:r>
              <a:rPr lang="en-US" sz="3200" dirty="0">
                <a:solidFill>
                  <a:schemeClr val="bg2"/>
                </a:solidFill>
                <a:latin typeface="Arial Rounded MT Bold" pitchFamily="34" charset="0"/>
              </a:rPr>
              <a:t>n</a:t>
            </a:r>
            <a:r>
              <a:rPr lang="en-US" sz="3200" dirty="0" smtClean="0">
                <a:solidFill>
                  <a:schemeClr val="bg2"/>
                </a:solidFill>
                <a:latin typeface="Arial Rounded MT Bold" pitchFamily="34" charset="0"/>
              </a:rPr>
              <a:t>ew things. I am happy you are in my class.</a:t>
            </a:r>
          </a:p>
          <a:p>
            <a:endParaRPr lang="en-US" sz="3200" dirty="0">
              <a:solidFill>
                <a:schemeClr val="bg2"/>
              </a:solidFill>
              <a:latin typeface="Arial Rounded MT Bold" pitchFamily="34" charset="0"/>
            </a:endParaRPr>
          </a:p>
          <a:p>
            <a:endParaRPr lang="en-US" sz="3200" dirty="0" smtClean="0">
              <a:solidFill>
                <a:schemeClr val="bg2"/>
              </a:solidFill>
              <a:latin typeface="Arial Rounded MT Bold" pitchFamily="34" charset="0"/>
            </a:endParaRPr>
          </a:p>
          <a:p>
            <a:endParaRPr lang="en-US" sz="3200" dirty="0" smtClean="0">
              <a:solidFill>
                <a:schemeClr val="bg2"/>
              </a:solidFill>
              <a:latin typeface="Arial Rounded MT Bold" pitchFamily="34" charset="0"/>
            </a:endParaRPr>
          </a:p>
          <a:p>
            <a:r>
              <a:rPr lang="en-US" sz="3200" dirty="0" smtClean="0">
                <a:solidFill>
                  <a:schemeClr val="bg2"/>
                </a:solidFill>
                <a:latin typeface="Arial Rounded MT Bold" pitchFamily="34" charset="0"/>
              </a:rPr>
              <a:t>I’m thrilled to be your teacher. This year will</a:t>
            </a:r>
          </a:p>
          <a:p>
            <a:r>
              <a:rPr lang="en-US" sz="3200" dirty="0" smtClean="0">
                <a:solidFill>
                  <a:schemeClr val="bg2"/>
                </a:solidFill>
                <a:latin typeface="Arial Rounded MT Bold" pitchFamily="34" charset="0"/>
              </a:rPr>
              <a:t>be full of fun and learning. It is exciting to</a:t>
            </a:r>
          </a:p>
          <a:p>
            <a:r>
              <a:rPr lang="en-US" sz="3200" dirty="0">
                <a:solidFill>
                  <a:schemeClr val="bg2"/>
                </a:solidFill>
                <a:latin typeface="Arial Rounded MT Bold" pitchFamily="34" charset="0"/>
              </a:rPr>
              <a:t>h</a:t>
            </a:r>
            <a:r>
              <a:rPr lang="en-US" sz="3200" dirty="0" smtClean="0">
                <a:solidFill>
                  <a:schemeClr val="bg2"/>
                </a:solidFill>
                <a:latin typeface="Arial Rounded MT Bold" pitchFamily="34" charset="0"/>
              </a:rPr>
              <a:t>ave you in my class.</a:t>
            </a:r>
            <a:endParaRPr lang="en-US" sz="3200" dirty="0">
              <a:solidFill>
                <a:schemeClr val="bg2"/>
              </a:solidFill>
              <a:latin typeface="Arial Rounded MT Bold" pitchFamily="34" charset="0"/>
            </a:endParaRPr>
          </a:p>
        </p:txBody>
      </p:sp>
    </p:spTree>
    <p:extLst>
      <p:ext uri="{BB962C8B-B14F-4D97-AF65-F5344CB8AC3E}">
        <p14:creationId xmlns:p14="http://schemas.microsoft.com/office/powerpoint/2010/main" val="22562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8" end="8"/>
                                            </p:txEl>
                                          </p:spTgt>
                                        </p:tgtEl>
                                        <p:attrNameLst>
                                          <p:attrName>style.visibility</p:attrName>
                                        </p:attrNameLst>
                                      </p:cBhvr>
                                      <p:to>
                                        <p:strVal val="visible"/>
                                      </p:to>
                                    </p:set>
                                    <p:animEffect transition="in" filter="fade">
                                      <p:cBhvr>
                                        <p:cTn id="7" dur="500"/>
                                        <p:tgtEl>
                                          <p:spTgt spid="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9" end="9"/>
                                            </p:txEl>
                                          </p:spTgt>
                                        </p:tgtEl>
                                        <p:attrNameLst>
                                          <p:attrName>style.visibility</p:attrName>
                                        </p:attrNameLst>
                                      </p:cBhvr>
                                      <p:to>
                                        <p:strVal val="visible"/>
                                      </p:to>
                                    </p:set>
                                    <p:animEffect transition="in" filter="fade">
                                      <p:cBhvr>
                                        <p:cTn id="10" dur="500"/>
                                        <p:tgtEl>
                                          <p:spTgt spid="2">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0" end="10"/>
                                            </p:txEl>
                                          </p:spTgt>
                                        </p:tgtEl>
                                        <p:attrNameLst>
                                          <p:attrName>style.visibility</p:attrName>
                                        </p:attrNameLst>
                                      </p:cBhvr>
                                      <p:to>
                                        <p:strVal val="visible"/>
                                      </p:to>
                                    </p:set>
                                    <p:animEffect transition="in" filter="fade">
                                      <p:cBhvr>
                                        <p:cTn id="1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 y="0"/>
            <a:ext cx="9145109" cy="68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228600"/>
            <a:ext cx="4104009" cy="707886"/>
          </a:xfrm>
          <a:prstGeom prst="rect">
            <a:avLst/>
          </a:prstGeom>
          <a:noFill/>
        </p:spPr>
        <p:txBody>
          <a:bodyPr wrap="none" rtlCol="0">
            <a:spAutoFit/>
          </a:bodyPr>
          <a:lstStyle/>
          <a:p>
            <a:r>
              <a:rPr lang="en-US" sz="4000" dirty="0" smtClean="0">
                <a:solidFill>
                  <a:schemeClr val="tx2"/>
                </a:solidFill>
                <a:latin typeface="Arial Rounded MT Bold" pitchFamily="34" charset="0"/>
              </a:rPr>
              <a:t>EXAMPLE: DOG</a:t>
            </a:r>
            <a:endParaRPr lang="en-US" sz="4000" dirty="0">
              <a:solidFill>
                <a:schemeClr val="tx2"/>
              </a:solidFill>
              <a:latin typeface="Arial Rounded MT Bold" pitchFamily="34" charset="0"/>
            </a:endParaRPr>
          </a:p>
        </p:txBody>
      </p:sp>
      <p:sp>
        <p:nvSpPr>
          <p:cNvPr id="4" name="TextBox 3"/>
          <p:cNvSpPr txBox="1"/>
          <p:nvPr/>
        </p:nvSpPr>
        <p:spPr>
          <a:xfrm>
            <a:off x="259048" y="1046946"/>
            <a:ext cx="8875956" cy="4955203"/>
          </a:xfrm>
          <a:prstGeom prst="rect">
            <a:avLst/>
          </a:prstGeom>
          <a:noFill/>
        </p:spPr>
        <p:txBody>
          <a:bodyPr wrap="none" rtlCol="0">
            <a:spAutoFit/>
          </a:bodyPr>
          <a:lstStyle/>
          <a:p>
            <a:endParaRPr lang="en-US" sz="2800" dirty="0">
              <a:latin typeface="Arial Rounded MT Bold" pitchFamily="34" charset="0"/>
            </a:endParaRPr>
          </a:p>
          <a:p>
            <a:r>
              <a:rPr lang="en-US" sz="3200" dirty="0" smtClean="0">
                <a:solidFill>
                  <a:schemeClr val="tx2"/>
                </a:solidFill>
                <a:latin typeface="Arial Rounded MT Bold" pitchFamily="34" charset="0"/>
              </a:rPr>
              <a:t>I have a dog. Her name is Stella. She is a </a:t>
            </a:r>
          </a:p>
          <a:p>
            <a:r>
              <a:rPr lang="en-US" sz="3200" dirty="0" smtClean="0">
                <a:solidFill>
                  <a:schemeClr val="tx2"/>
                </a:solidFill>
                <a:latin typeface="Arial Rounded MT Bold" pitchFamily="34" charset="0"/>
              </a:rPr>
              <a:t>Beagle. She is black, brown, and white. She </a:t>
            </a:r>
          </a:p>
          <a:p>
            <a:r>
              <a:rPr lang="en-US" sz="3200" dirty="0" smtClean="0">
                <a:solidFill>
                  <a:schemeClr val="tx2"/>
                </a:solidFill>
                <a:latin typeface="Arial Rounded MT Bold" pitchFamily="34" charset="0"/>
              </a:rPr>
              <a:t>likes to play catch with me.</a:t>
            </a:r>
          </a:p>
          <a:p>
            <a:endParaRPr lang="en-US" sz="3200" dirty="0" smtClean="0">
              <a:solidFill>
                <a:schemeClr val="tx2"/>
              </a:solidFill>
              <a:latin typeface="Arial Rounded MT Bold" pitchFamily="34" charset="0"/>
            </a:endParaRPr>
          </a:p>
          <a:p>
            <a:endParaRPr lang="en-US" sz="3200" dirty="0">
              <a:solidFill>
                <a:schemeClr val="tx2"/>
              </a:solidFill>
              <a:latin typeface="Arial Rounded MT Bold" pitchFamily="34" charset="0"/>
            </a:endParaRPr>
          </a:p>
          <a:p>
            <a:endParaRPr lang="en-US" sz="3200" dirty="0" smtClean="0">
              <a:solidFill>
                <a:schemeClr val="tx2"/>
              </a:solidFill>
              <a:latin typeface="Arial Rounded MT Bold" pitchFamily="34" charset="0"/>
            </a:endParaRPr>
          </a:p>
          <a:p>
            <a:r>
              <a:rPr lang="en-US" sz="3200" dirty="0" smtClean="0">
                <a:solidFill>
                  <a:schemeClr val="tx2"/>
                </a:solidFill>
                <a:latin typeface="Arial Rounded MT Bold" pitchFamily="34" charset="0"/>
              </a:rPr>
              <a:t>I have a black</a:t>
            </a:r>
            <a:r>
              <a:rPr lang="en-US" sz="3200" smtClean="0">
                <a:solidFill>
                  <a:schemeClr val="tx2"/>
                </a:solidFill>
                <a:latin typeface="Arial Rounded MT Bold" pitchFamily="34" charset="0"/>
              </a:rPr>
              <a:t>, brown, </a:t>
            </a:r>
            <a:r>
              <a:rPr lang="en-US" sz="3200" dirty="0" smtClean="0">
                <a:solidFill>
                  <a:schemeClr val="tx2"/>
                </a:solidFill>
                <a:latin typeface="Arial Rounded MT Bold" pitchFamily="34" charset="0"/>
              </a:rPr>
              <a:t>and white Beagle </a:t>
            </a:r>
          </a:p>
          <a:p>
            <a:r>
              <a:rPr lang="en-US" sz="3200" dirty="0" smtClean="0">
                <a:solidFill>
                  <a:schemeClr val="tx2"/>
                </a:solidFill>
                <a:latin typeface="Arial Rounded MT Bold" pitchFamily="34" charset="0"/>
              </a:rPr>
              <a:t>named Stella. She likes to play catch with </a:t>
            </a:r>
          </a:p>
          <a:p>
            <a:r>
              <a:rPr lang="en-US" sz="3200" dirty="0" smtClean="0">
                <a:solidFill>
                  <a:schemeClr val="tx2"/>
                </a:solidFill>
                <a:latin typeface="Arial Rounded MT Bold" pitchFamily="34" charset="0"/>
              </a:rPr>
              <a:t>me.</a:t>
            </a:r>
            <a:endParaRPr lang="en-US" sz="2800" dirty="0" smtClean="0">
              <a:solidFill>
                <a:schemeClr val="tx2"/>
              </a:solidFill>
            </a:endParaRPr>
          </a:p>
        </p:txBody>
      </p:sp>
    </p:spTree>
    <p:extLst>
      <p:ext uri="{BB962C8B-B14F-4D97-AF65-F5344CB8AC3E}">
        <p14:creationId xmlns:p14="http://schemas.microsoft.com/office/powerpoint/2010/main" val="103486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Effect transition="in" filter="fade">
                                      <p:cBhvr>
                                        <p:cTn id="10" dur="500"/>
                                        <p:tgtEl>
                                          <p:spTgt spid="4">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animEffect transition="in" filter="fade">
                                      <p:cBhvr>
                                        <p:cTn id="1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 y="0"/>
            <a:ext cx="9145109" cy="68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152400"/>
            <a:ext cx="5210465" cy="769441"/>
          </a:xfrm>
          <a:prstGeom prst="rect">
            <a:avLst/>
          </a:prstGeom>
          <a:noFill/>
        </p:spPr>
        <p:txBody>
          <a:bodyPr wrap="none" rtlCol="0">
            <a:spAutoFit/>
          </a:bodyPr>
          <a:lstStyle/>
          <a:p>
            <a:r>
              <a:rPr lang="en-US" sz="4400" dirty="0" smtClean="0">
                <a:solidFill>
                  <a:schemeClr val="tx2"/>
                </a:solidFill>
                <a:latin typeface="Arial Rounded MT Bold" pitchFamily="34" charset="0"/>
              </a:rPr>
              <a:t>EXAMPLE: BEACH</a:t>
            </a:r>
            <a:endParaRPr lang="en-US" sz="4400" dirty="0">
              <a:solidFill>
                <a:schemeClr val="tx2"/>
              </a:solidFill>
              <a:latin typeface="Arial Rounded MT Bold" pitchFamily="34" charset="0"/>
            </a:endParaRPr>
          </a:p>
        </p:txBody>
      </p:sp>
      <p:sp>
        <p:nvSpPr>
          <p:cNvPr id="3" name="TextBox 2"/>
          <p:cNvSpPr txBox="1"/>
          <p:nvPr/>
        </p:nvSpPr>
        <p:spPr>
          <a:xfrm>
            <a:off x="6459" y="1438759"/>
            <a:ext cx="9145889" cy="4524315"/>
          </a:xfrm>
          <a:prstGeom prst="rect">
            <a:avLst/>
          </a:prstGeom>
          <a:noFill/>
        </p:spPr>
        <p:txBody>
          <a:bodyPr wrap="square" rtlCol="0">
            <a:spAutoFit/>
          </a:bodyPr>
          <a:lstStyle/>
          <a:p>
            <a:r>
              <a:rPr lang="en-US" sz="3200" dirty="0" smtClean="0">
                <a:solidFill>
                  <a:schemeClr val="tx2"/>
                </a:solidFill>
                <a:latin typeface="Arial Rounded MT Bold" pitchFamily="34" charset="0"/>
              </a:rPr>
              <a:t>We went to the beach. It was sunny. It was warm. We had fun. We flew kites. We ate </a:t>
            </a:r>
          </a:p>
          <a:p>
            <a:r>
              <a:rPr lang="en-US" sz="3200" dirty="0" smtClean="0">
                <a:solidFill>
                  <a:schemeClr val="tx2"/>
                </a:solidFill>
                <a:latin typeface="Arial Rounded MT Bold" pitchFamily="34" charset="0"/>
              </a:rPr>
              <a:t>snacks.</a:t>
            </a:r>
          </a:p>
          <a:p>
            <a:endParaRPr lang="en-US" sz="3200" dirty="0">
              <a:solidFill>
                <a:schemeClr val="tx2"/>
              </a:solidFill>
              <a:latin typeface="Arial Rounded MT Bold" pitchFamily="34" charset="0"/>
            </a:endParaRPr>
          </a:p>
          <a:p>
            <a:endParaRPr lang="en-US" sz="3200" dirty="0" smtClean="0">
              <a:solidFill>
                <a:schemeClr val="tx2"/>
              </a:solidFill>
              <a:latin typeface="Arial Rounded MT Bold" pitchFamily="34" charset="0"/>
            </a:endParaRPr>
          </a:p>
          <a:p>
            <a:endParaRPr lang="en-US" sz="3200" dirty="0">
              <a:solidFill>
                <a:schemeClr val="tx2"/>
              </a:solidFill>
              <a:latin typeface="Arial Rounded MT Bold" pitchFamily="34" charset="0"/>
            </a:endParaRPr>
          </a:p>
          <a:p>
            <a:r>
              <a:rPr lang="en-US" sz="3200" dirty="0" smtClean="0">
                <a:solidFill>
                  <a:schemeClr val="tx2"/>
                </a:solidFill>
                <a:latin typeface="Arial Rounded MT Bold" pitchFamily="34" charset="0"/>
              </a:rPr>
              <a:t>We spent a warm day at the beach. When </a:t>
            </a:r>
          </a:p>
          <a:p>
            <a:r>
              <a:rPr lang="en-US" sz="3200" dirty="0">
                <a:solidFill>
                  <a:schemeClr val="tx2"/>
                </a:solidFill>
                <a:latin typeface="Arial Rounded MT Bold" pitchFamily="34" charset="0"/>
              </a:rPr>
              <a:t>w</a:t>
            </a:r>
            <a:r>
              <a:rPr lang="en-US" sz="3200" dirty="0" smtClean="0">
                <a:solidFill>
                  <a:schemeClr val="tx2"/>
                </a:solidFill>
                <a:latin typeface="Arial Rounded MT Bold" pitchFamily="34" charset="0"/>
              </a:rPr>
              <a:t>e got hungry, we ate a snack. Later on, we</a:t>
            </a:r>
          </a:p>
          <a:p>
            <a:r>
              <a:rPr lang="en-US" sz="3200" dirty="0">
                <a:solidFill>
                  <a:schemeClr val="tx2"/>
                </a:solidFill>
                <a:latin typeface="Arial Rounded MT Bold" pitchFamily="34" charset="0"/>
              </a:rPr>
              <a:t>f</a:t>
            </a:r>
            <a:r>
              <a:rPr lang="en-US" sz="3200" dirty="0" smtClean="0">
                <a:solidFill>
                  <a:schemeClr val="tx2"/>
                </a:solidFill>
                <a:latin typeface="Arial Rounded MT Bold" pitchFamily="34" charset="0"/>
              </a:rPr>
              <a:t>lew kites high in the sky. It was a great day!</a:t>
            </a:r>
            <a:endParaRPr lang="en-US" sz="3200" dirty="0">
              <a:solidFill>
                <a:schemeClr val="tx2"/>
              </a:solidFill>
              <a:latin typeface="Arial Rounded MT Bold" pitchFamily="34" charset="0"/>
            </a:endParaRPr>
          </a:p>
        </p:txBody>
      </p:sp>
    </p:spTree>
    <p:extLst>
      <p:ext uri="{BB962C8B-B14F-4D97-AF65-F5344CB8AC3E}">
        <p14:creationId xmlns:p14="http://schemas.microsoft.com/office/powerpoint/2010/main" val="424346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 y="0"/>
            <a:ext cx="9145109" cy="68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459" y="228600"/>
            <a:ext cx="5650265" cy="707886"/>
          </a:xfrm>
          <a:prstGeom prst="rect">
            <a:avLst/>
          </a:prstGeom>
          <a:noFill/>
        </p:spPr>
        <p:txBody>
          <a:bodyPr wrap="none" rtlCol="0">
            <a:spAutoFit/>
          </a:bodyPr>
          <a:lstStyle/>
          <a:p>
            <a:r>
              <a:rPr lang="en-US" sz="4000" dirty="0" smtClean="0">
                <a:solidFill>
                  <a:schemeClr val="tx2"/>
                </a:solidFill>
                <a:latin typeface="Arial Rounded MT Bold" pitchFamily="34" charset="0"/>
              </a:rPr>
              <a:t>EXAMPLE: BASEBALL</a:t>
            </a:r>
            <a:endParaRPr lang="en-US" sz="4000" dirty="0">
              <a:solidFill>
                <a:schemeClr val="tx2"/>
              </a:solidFill>
              <a:latin typeface="Arial Rounded MT Bold" pitchFamily="34" charset="0"/>
            </a:endParaRPr>
          </a:p>
        </p:txBody>
      </p:sp>
      <p:sp>
        <p:nvSpPr>
          <p:cNvPr id="3" name="TextBox 2"/>
          <p:cNvSpPr txBox="1"/>
          <p:nvPr/>
        </p:nvSpPr>
        <p:spPr>
          <a:xfrm>
            <a:off x="6459" y="1600200"/>
            <a:ext cx="9014712" cy="4031873"/>
          </a:xfrm>
          <a:prstGeom prst="rect">
            <a:avLst/>
          </a:prstGeom>
          <a:noFill/>
        </p:spPr>
        <p:txBody>
          <a:bodyPr wrap="none" rtlCol="0">
            <a:spAutoFit/>
          </a:bodyPr>
          <a:lstStyle/>
          <a:p>
            <a:r>
              <a:rPr lang="en-US" sz="3200" dirty="0" smtClean="0">
                <a:solidFill>
                  <a:schemeClr val="tx2"/>
                </a:solidFill>
                <a:latin typeface="Arial Rounded MT Bold" pitchFamily="34" charset="0"/>
              </a:rPr>
              <a:t>We went to the baseball game. We had fun. It</a:t>
            </a:r>
          </a:p>
          <a:p>
            <a:r>
              <a:rPr lang="en-US" sz="3200" dirty="0">
                <a:solidFill>
                  <a:schemeClr val="tx2"/>
                </a:solidFill>
                <a:latin typeface="Arial Rounded MT Bold" pitchFamily="34" charset="0"/>
              </a:rPr>
              <a:t>w</a:t>
            </a:r>
            <a:r>
              <a:rPr lang="en-US" sz="3200" dirty="0" smtClean="0">
                <a:solidFill>
                  <a:schemeClr val="tx2"/>
                </a:solidFill>
                <a:latin typeface="Arial Rounded MT Bold" pitchFamily="34" charset="0"/>
              </a:rPr>
              <a:t>as raining hard. We got soaked.</a:t>
            </a:r>
          </a:p>
          <a:p>
            <a:endParaRPr lang="en-US" sz="3200" dirty="0">
              <a:solidFill>
                <a:schemeClr val="tx2"/>
              </a:solidFill>
              <a:latin typeface="Arial Rounded MT Bold" pitchFamily="34" charset="0"/>
            </a:endParaRPr>
          </a:p>
          <a:p>
            <a:endParaRPr lang="en-US" sz="3200" dirty="0" smtClean="0">
              <a:solidFill>
                <a:schemeClr val="tx2"/>
              </a:solidFill>
              <a:latin typeface="Arial Rounded MT Bold" pitchFamily="34" charset="0"/>
            </a:endParaRPr>
          </a:p>
          <a:p>
            <a:endParaRPr lang="en-US" sz="3200" dirty="0">
              <a:solidFill>
                <a:schemeClr val="tx2"/>
              </a:solidFill>
              <a:latin typeface="Arial Rounded MT Bold" pitchFamily="34" charset="0"/>
            </a:endParaRPr>
          </a:p>
          <a:p>
            <a:endParaRPr lang="en-US" sz="3200" dirty="0" smtClean="0">
              <a:solidFill>
                <a:schemeClr val="tx2"/>
              </a:solidFill>
              <a:latin typeface="Arial Rounded MT Bold" pitchFamily="34" charset="0"/>
            </a:endParaRPr>
          </a:p>
          <a:p>
            <a:r>
              <a:rPr lang="en-US" sz="3200" dirty="0" smtClean="0">
                <a:solidFill>
                  <a:schemeClr val="tx2"/>
                </a:solidFill>
                <a:latin typeface="Arial Rounded MT Bold" pitchFamily="34" charset="0"/>
              </a:rPr>
              <a:t>Despite being soaked from the pouring rain,</a:t>
            </a:r>
          </a:p>
          <a:p>
            <a:r>
              <a:rPr lang="en-US" sz="3200" dirty="0">
                <a:solidFill>
                  <a:schemeClr val="tx2"/>
                </a:solidFill>
                <a:latin typeface="Arial Rounded MT Bold" pitchFamily="34" charset="0"/>
              </a:rPr>
              <a:t>w</a:t>
            </a:r>
            <a:r>
              <a:rPr lang="en-US" sz="3200" dirty="0" smtClean="0">
                <a:solidFill>
                  <a:schemeClr val="tx2"/>
                </a:solidFill>
                <a:latin typeface="Arial Rounded MT Bold" pitchFamily="34" charset="0"/>
              </a:rPr>
              <a:t>e had fun at the baseball game.</a:t>
            </a:r>
            <a:endParaRPr lang="en-US" sz="3200" dirty="0">
              <a:solidFill>
                <a:schemeClr val="tx2"/>
              </a:solidFill>
              <a:latin typeface="Arial Rounded MT Bold" pitchFamily="34" charset="0"/>
            </a:endParaRPr>
          </a:p>
        </p:txBody>
      </p:sp>
    </p:spTree>
    <p:extLst>
      <p:ext uri="{BB962C8B-B14F-4D97-AF65-F5344CB8AC3E}">
        <p14:creationId xmlns:p14="http://schemas.microsoft.com/office/powerpoint/2010/main" val="69700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 y="0"/>
            <a:ext cx="9145109" cy="68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2400" y="381000"/>
            <a:ext cx="3503651" cy="584775"/>
          </a:xfrm>
          <a:prstGeom prst="rect">
            <a:avLst/>
          </a:prstGeom>
          <a:noFill/>
        </p:spPr>
        <p:txBody>
          <a:bodyPr wrap="none" rtlCol="0">
            <a:spAutoFit/>
          </a:bodyPr>
          <a:lstStyle/>
          <a:p>
            <a:r>
              <a:rPr lang="en-US" sz="3200" dirty="0" smtClean="0">
                <a:solidFill>
                  <a:schemeClr val="tx2"/>
                </a:solidFill>
                <a:latin typeface="Arial Rounded MT Bold" pitchFamily="34" charset="0"/>
              </a:rPr>
              <a:t>EXAMPLE: PARK</a:t>
            </a:r>
            <a:endParaRPr lang="en-US" sz="3200" dirty="0">
              <a:solidFill>
                <a:schemeClr val="tx2"/>
              </a:solidFill>
              <a:latin typeface="Arial Rounded MT Bold" pitchFamily="34" charset="0"/>
            </a:endParaRPr>
          </a:p>
        </p:txBody>
      </p:sp>
      <p:sp>
        <p:nvSpPr>
          <p:cNvPr id="4" name="TextBox 3"/>
          <p:cNvSpPr txBox="1"/>
          <p:nvPr/>
        </p:nvSpPr>
        <p:spPr>
          <a:xfrm>
            <a:off x="3875" y="1349644"/>
            <a:ext cx="9140125" cy="4154984"/>
          </a:xfrm>
          <a:prstGeom prst="rect">
            <a:avLst/>
          </a:prstGeom>
          <a:noFill/>
        </p:spPr>
        <p:txBody>
          <a:bodyPr wrap="square" rtlCol="0">
            <a:spAutoFit/>
          </a:bodyPr>
          <a:lstStyle/>
          <a:p>
            <a:r>
              <a:rPr lang="en-US" sz="2400" dirty="0" smtClean="0">
                <a:solidFill>
                  <a:schemeClr val="tx2"/>
                </a:solidFill>
                <a:latin typeface="Arial Rounded MT Bold" pitchFamily="34" charset="0"/>
              </a:rPr>
              <a:t>I went to the park. I played on the swings. I jumped on the </a:t>
            </a:r>
          </a:p>
          <a:p>
            <a:r>
              <a:rPr lang="en-US" sz="2400" dirty="0">
                <a:solidFill>
                  <a:schemeClr val="tx2"/>
                </a:solidFill>
                <a:latin typeface="Arial Rounded MT Bold" pitchFamily="34" charset="0"/>
              </a:rPr>
              <a:t>t</a:t>
            </a:r>
            <a:r>
              <a:rPr lang="en-US" sz="2400" dirty="0" smtClean="0">
                <a:solidFill>
                  <a:schemeClr val="tx2"/>
                </a:solidFill>
                <a:latin typeface="Arial Rounded MT Bold" pitchFamily="34" charset="0"/>
              </a:rPr>
              <a:t>rampoline. I played with the other kids. I got really dirty and </a:t>
            </a:r>
          </a:p>
          <a:p>
            <a:r>
              <a:rPr lang="en-US" sz="2400" dirty="0">
                <a:solidFill>
                  <a:schemeClr val="tx2"/>
                </a:solidFill>
                <a:latin typeface="Arial Rounded MT Bold" pitchFamily="34" charset="0"/>
              </a:rPr>
              <a:t>s</a:t>
            </a:r>
            <a:r>
              <a:rPr lang="en-US" sz="2400" dirty="0" smtClean="0">
                <a:solidFill>
                  <a:schemeClr val="tx2"/>
                </a:solidFill>
                <a:latin typeface="Arial Rounded MT Bold" pitchFamily="34" charset="0"/>
              </a:rPr>
              <a:t>weaty. I went home to shower and change.</a:t>
            </a:r>
          </a:p>
          <a:p>
            <a:endParaRPr lang="en-US" sz="2400" dirty="0">
              <a:latin typeface="Arial Rounded MT Bold" pitchFamily="34" charset="0"/>
            </a:endParaRPr>
          </a:p>
          <a:p>
            <a:endParaRPr lang="en-US" sz="2400" dirty="0" smtClean="0">
              <a:latin typeface="Arial Rounded MT Bold" pitchFamily="34" charset="0"/>
            </a:endParaRPr>
          </a:p>
          <a:p>
            <a:endParaRPr lang="en-US" sz="2400" dirty="0" smtClean="0">
              <a:latin typeface="Arial Rounded MT Bold" pitchFamily="34" charset="0"/>
            </a:endParaRPr>
          </a:p>
          <a:p>
            <a:endParaRPr lang="en-US" sz="2400" dirty="0">
              <a:latin typeface="Arial Rounded MT Bold" pitchFamily="34" charset="0"/>
            </a:endParaRPr>
          </a:p>
          <a:p>
            <a:r>
              <a:rPr lang="en-US" sz="2400" dirty="0" smtClean="0">
                <a:solidFill>
                  <a:schemeClr val="tx2"/>
                </a:solidFill>
                <a:latin typeface="Arial Rounded MT Bold" pitchFamily="34" charset="0"/>
              </a:rPr>
              <a:t>When I went to the park, I played on the swings and jumped </a:t>
            </a:r>
          </a:p>
          <a:p>
            <a:r>
              <a:rPr lang="en-US" sz="2400" dirty="0">
                <a:solidFill>
                  <a:schemeClr val="tx2"/>
                </a:solidFill>
                <a:latin typeface="Arial Rounded MT Bold" pitchFamily="34" charset="0"/>
              </a:rPr>
              <a:t>o</a:t>
            </a:r>
            <a:r>
              <a:rPr lang="en-US" sz="2400" dirty="0" smtClean="0">
                <a:solidFill>
                  <a:schemeClr val="tx2"/>
                </a:solidFill>
                <a:latin typeface="Arial Rounded MT Bold" pitchFamily="34" charset="0"/>
              </a:rPr>
              <a:t>n the trampoline with the other kids. In fact, I played so </a:t>
            </a:r>
          </a:p>
          <a:p>
            <a:r>
              <a:rPr lang="en-US" sz="2400" dirty="0">
                <a:solidFill>
                  <a:schemeClr val="tx2"/>
                </a:solidFill>
                <a:latin typeface="Arial Rounded MT Bold" pitchFamily="34" charset="0"/>
              </a:rPr>
              <a:t>h</a:t>
            </a:r>
            <a:r>
              <a:rPr lang="en-US" sz="2400" dirty="0" smtClean="0">
                <a:solidFill>
                  <a:schemeClr val="tx2"/>
                </a:solidFill>
                <a:latin typeface="Arial Rounded MT Bold" pitchFamily="34" charset="0"/>
              </a:rPr>
              <a:t>ard </a:t>
            </a:r>
            <a:r>
              <a:rPr lang="en-US" sz="2400" dirty="0" smtClean="0">
                <a:solidFill>
                  <a:schemeClr val="tx2"/>
                </a:solidFill>
                <a:latin typeface="Arial Rounded MT Bold" pitchFamily="34" charset="0"/>
              </a:rPr>
              <a:t>that I got really dirty and sweaty, so I went home to shower and change.</a:t>
            </a:r>
          </a:p>
        </p:txBody>
      </p:sp>
    </p:spTree>
    <p:extLst>
      <p:ext uri="{BB962C8B-B14F-4D97-AF65-F5344CB8AC3E}">
        <p14:creationId xmlns:p14="http://schemas.microsoft.com/office/powerpoint/2010/main" val="192152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fade">
                                      <p:cBhvr>
                                        <p:cTn id="7" dur="500"/>
                                        <p:tgtEl>
                                          <p:spTgt spid="4">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Effect transition="in" filter="fade">
                                      <p:cBhvr>
                                        <p:cTn id="10" dur="500"/>
                                        <p:tgtEl>
                                          <p:spTgt spid="4">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animEffect transition="in" filter="fade">
                                      <p:cBhvr>
                                        <p:cTn id="1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 y="0"/>
            <a:ext cx="9145109" cy="689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8600" y="381000"/>
            <a:ext cx="4124847" cy="584775"/>
          </a:xfrm>
          <a:prstGeom prst="rect">
            <a:avLst/>
          </a:prstGeom>
          <a:noFill/>
        </p:spPr>
        <p:txBody>
          <a:bodyPr wrap="none" rtlCol="0">
            <a:spAutoFit/>
          </a:bodyPr>
          <a:lstStyle/>
          <a:p>
            <a:r>
              <a:rPr lang="en-US" sz="3200" dirty="0" smtClean="0">
                <a:solidFill>
                  <a:schemeClr val="tx2"/>
                </a:solidFill>
                <a:latin typeface="Arial Rounded MT Bold" pitchFamily="34" charset="0"/>
              </a:rPr>
              <a:t>EXAMPLE : WINTER</a:t>
            </a:r>
            <a:endParaRPr lang="en-US" sz="3200" dirty="0">
              <a:solidFill>
                <a:schemeClr val="tx2"/>
              </a:solidFill>
              <a:latin typeface="Arial Rounded MT Bold" pitchFamily="34" charset="0"/>
            </a:endParaRPr>
          </a:p>
        </p:txBody>
      </p:sp>
      <p:sp>
        <p:nvSpPr>
          <p:cNvPr id="3" name="TextBox 2"/>
          <p:cNvSpPr txBox="1"/>
          <p:nvPr/>
        </p:nvSpPr>
        <p:spPr>
          <a:xfrm>
            <a:off x="6460" y="1447800"/>
            <a:ext cx="9249292" cy="4893647"/>
          </a:xfrm>
          <a:prstGeom prst="rect">
            <a:avLst/>
          </a:prstGeom>
          <a:noFill/>
        </p:spPr>
        <p:txBody>
          <a:bodyPr wrap="square" rtlCol="0">
            <a:spAutoFit/>
          </a:bodyPr>
          <a:lstStyle/>
          <a:p>
            <a:r>
              <a:rPr lang="en-US" sz="2400" dirty="0" smtClean="0">
                <a:solidFill>
                  <a:schemeClr val="tx2"/>
                </a:solidFill>
                <a:latin typeface="Arial Rounded MT Bold" pitchFamily="34" charset="0"/>
              </a:rPr>
              <a:t>Zeke and Zach bundled up in winter clothes. They found their sleds in the garage. They trudged up the hill. The hill was by the barn. Zeke zoomed down first. He almost hit the barn. He </a:t>
            </a:r>
          </a:p>
          <a:p>
            <a:r>
              <a:rPr lang="en-US" sz="2400" dirty="0">
                <a:solidFill>
                  <a:schemeClr val="tx2"/>
                </a:solidFill>
                <a:latin typeface="Arial Rounded MT Bold" pitchFamily="34" charset="0"/>
              </a:rPr>
              <a:t>r</a:t>
            </a:r>
            <a:r>
              <a:rPr lang="en-US" sz="2400" dirty="0" smtClean="0">
                <a:solidFill>
                  <a:schemeClr val="tx2"/>
                </a:solidFill>
                <a:latin typeface="Arial Rounded MT Bold" pitchFamily="34" charset="0"/>
              </a:rPr>
              <a:t>olled off his sled. Zach zipped to the right because he saw</a:t>
            </a:r>
          </a:p>
          <a:p>
            <a:r>
              <a:rPr lang="en-US" sz="2400" dirty="0" smtClean="0">
                <a:solidFill>
                  <a:schemeClr val="tx2"/>
                </a:solidFill>
                <a:latin typeface="Arial Rounded MT Bold" pitchFamily="34" charset="0"/>
              </a:rPr>
              <a:t>Zeke crash. He avoided the barn and Zeke. They played all</a:t>
            </a:r>
          </a:p>
          <a:p>
            <a:r>
              <a:rPr lang="en-US" sz="2400" dirty="0">
                <a:solidFill>
                  <a:schemeClr val="tx2"/>
                </a:solidFill>
                <a:latin typeface="Arial Rounded MT Bold" pitchFamily="34" charset="0"/>
              </a:rPr>
              <a:t>d</a:t>
            </a:r>
            <a:r>
              <a:rPr lang="en-US" sz="2400" dirty="0" smtClean="0">
                <a:solidFill>
                  <a:schemeClr val="tx2"/>
                </a:solidFill>
                <a:latin typeface="Arial Rounded MT Bold" pitchFamily="34" charset="0"/>
              </a:rPr>
              <a:t>ay.</a:t>
            </a:r>
          </a:p>
          <a:p>
            <a:endParaRPr lang="en-US" sz="2400" dirty="0">
              <a:solidFill>
                <a:schemeClr val="tx2"/>
              </a:solidFill>
              <a:latin typeface="Arial Rounded MT Bold" pitchFamily="34" charset="0"/>
            </a:endParaRPr>
          </a:p>
          <a:p>
            <a:endParaRPr lang="en-US" sz="2400" dirty="0" smtClean="0">
              <a:solidFill>
                <a:schemeClr val="tx2"/>
              </a:solidFill>
              <a:latin typeface="Arial Rounded MT Bold" pitchFamily="34" charset="0"/>
            </a:endParaRPr>
          </a:p>
          <a:p>
            <a:r>
              <a:rPr lang="en-US" sz="2400" dirty="0" smtClean="0">
                <a:solidFill>
                  <a:schemeClr val="tx2"/>
                </a:solidFill>
                <a:latin typeface="Arial Rounded MT Bold" pitchFamily="34" charset="0"/>
              </a:rPr>
              <a:t>After bundling up in winter clothes, Zeke and Zach grabbed</a:t>
            </a:r>
          </a:p>
          <a:p>
            <a:r>
              <a:rPr lang="en-US" sz="2400" dirty="0">
                <a:solidFill>
                  <a:schemeClr val="tx2"/>
                </a:solidFill>
                <a:latin typeface="Arial Rounded MT Bold" pitchFamily="34" charset="0"/>
              </a:rPr>
              <a:t>t</a:t>
            </a:r>
            <a:r>
              <a:rPr lang="en-US" sz="2400" dirty="0" smtClean="0">
                <a:solidFill>
                  <a:schemeClr val="tx2"/>
                </a:solidFill>
                <a:latin typeface="Arial Rounded MT Bold" pitchFamily="34" charset="0"/>
              </a:rPr>
              <a:t>heir sleds from the garage and trudged up the hill behind the </a:t>
            </a:r>
          </a:p>
          <a:p>
            <a:r>
              <a:rPr lang="en-US" sz="2400" dirty="0">
                <a:solidFill>
                  <a:schemeClr val="tx2"/>
                </a:solidFill>
                <a:latin typeface="Arial Rounded MT Bold" pitchFamily="34" charset="0"/>
              </a:rPr>
              <a:t>b</a:t>
            </a:r>
            <a:r>
              <a:rPr lang="en-US" sz="2400" dirty="0" smtClean="0">
                <a:solidFill>
                  <a:schemeClr val="tx2"/>
                </a:solidFill>
                <a:latin typeface="Arial Rounded MT Bold" pitchFamily="34" charset="0"/>
              </a:rPr>
              <a:t>arn. Zeke zoomed down first, avoiding a wreck into the barn</a:t>
            </a:r>
          </a:p>
          <a:p>
            <a:r>
              <a:rPr lang="en-US" sz="2400" dirty="0">
                <a:solidFill>
                  <a:schemeClr val="tx2"/>
                </a:solidFill>
                <a:latin typeface="Arial Rounded MT Bold" pitchFamily="34" charset="0"/>
              </a:rPr>
              <a:t>b</a:t>
            </a:r>
            <a:r>
              <a:rPr lang="en-US" sz="2400" dirty="0" smtClean="0">
                <a:solidFill>
                  <a:schemeClr val="tx2"/>
                </a:solidFill>
                <a:latin typeface="Arial Rounded MT Bold" pitchFamily="34" charset="0"/>
              </a:rPr>
              <a:t>y rolling off his sled. Because Zach saw Zeke crash, he swerved  to the right, just missing Zeke. They played all day.</a:t>
            </a:r>
            <a:endParaRPr lang="en-US" sz="2400" dirty="0">
              <a:solidFill>
                <a:schemeClr val="tx2"/>
              </a:solidFill>
              <a:latin typeface="Arial Rounded MT Bold" pitchFamily="34" charset="0"/>
            </a:endParaRPr>
          </a:p>
        </p:txBody>
      </p:sp>
    </p:spTree>
    <p:extLst>
      <p:ext uri="{BB962C8B-B14F-4D97-AF65-F5344CB8AC3E}">
        <p14:creationId xmlns:p14="http://schemas.microsoft.com/office/powerpoint/2010/main" val="160408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595</TotalTime>
  <Words>1002</Words>
  <Application>Microsoft Office PowerPoint</Application>
  <PresentationFormat>On-screen Show (4:3)</PresentationFormat>
  <Paragraphs>208</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Sentence Fluency</vt:lpstr>
      <vt:lpstr>Variety is Good!</vt:lpstr>
      <vt:lpstr>Sentence Fluency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Park Hill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Sentence Fluency</dc:title>
  <dc:creator>coxk</dc:creator>
  <cp:lastModifiedBy>bonoj</cp:lastModifiedBy>
  <cp:revision>47</cp:revision>
  <dcterms:created xsi:type="dcterms:W3CDTF">2011-09-02T12:40:46Z</dcterms:created>
  <dcterms:modified xsi:type="dcterms:W3CDTF">2011-09-15T13:52:38Z</dcterms:modified>
</cp:coreProperties>
</file>